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89" r:id="rId5"/>
    <p:sldId id="296" r:id="rId6"/>
    <p:sldId id="258" r:id="rId7"/>
    <p:sldId id="259" r:id="rId8"/>
    <p:sldId id="260" r:id="rId9"/>
    <p:sldId id="261" r:id="rId10"/>
    <p:sldId id="278" r:id="rId11"/>
    <p:sldId id="264" r:id="rId12"/>
    <p:sldId id="265" r:id="rId13"/>
    <p:sldId id="268" r:id="rId14"/>
    <p:sldId id="266" r:id="rId15"/>
    <p:sldId id="267" r:id="rId16"/>
    <p:sldId id="269" r:id="rId17"/>
    <p:sldId id="270" r:id="rId18"/>
    <p:sldId id="280" r:id="rId19"/>
    <p:sldId id="271" r:id="rId20"/>
    <p:sldId id="272" r:id="rId21"/>
    <p:sldId id="273" r:id="rId22"/>
    <p:sldId id="274" r:id="rId23"/>
    <p:sldId id="275" r:id="rId24"/>
    <p:sldId id="276" r:id="rId25"/>
    <p:sldId id="294" r:id="rId26"/>
    <p:sldId id="277" r:id="rId27"/>
    <p:sldId id="281" r:id="rId28"/>
    <p:sldId id="282" r:id="rId29"/>
    <p:sldId id="283" r:id="rId30"/>
    <p:sldId id="284" r:id="rId31"/>
    <p:sldId id="285" r:id="rId32"/>
    <p:sldId id="288" r:id="rId33"/>
    <p:sldId id="292" r:id="rId34"/>
    <p:sldId id="293"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iau.jpg"/>
          <p:cNvPicPr>
            <a:picLocks noChangeAspect="1"/>
          </p:cNvPicPr>
          <p:nvPr/>
        </p:nvPicPr>
        <p:blipFill>
          <a:blip r:embed="rId2" cstate="print"/>
          <a:stretch>
            <a:fillRect/>
          </a:stretch>
        </p:blipFill>
        <p:spPr>
          <a:xfrm>
            <a:off x="0" y="2590800"/>
            <a:ext cx="9144000" cy="4419600"/>
          </a:xfrm>
          <a:prstGeom prst="rect">
            <a:avLst/>
          </a:prstGeom>
        </p:spPr>
      </p:pic>
      <p:sp>
        <p:nvSpPr>
          <p:cNvPr id="2" name="Title 1"/>
          <p:cNvSpPr>
            <a:spLocks noGrp="1"/>
          </p:cNvSpPr>
          <p:nvPr>
            <p:ph type="ctrTitle"/>
          </p:nvPr>
        </p:nvSpPr>
        <p:spPr>
          <a:xfrm>
            <a:off x="0" y="533401"/>
            <a:ext cx="9144000" cy="1904999"/>
          </a:xfrm>
        </p:spPr>
        <p:txBody>
          <a:bodyPr>
            <a:normAutofit fontScale="90000"/>
          </a:bodyPr>
          <a:lstStyle/>
          <a:p>
            <a:r>
              <a:rPr lang="en-US" b="1" dirty="0" smtClean="0">
                <a:solidFill>
                  <a:srgbClr val="C00000"/>
                </a:solidFill>
                <a:latin typeface="Times New Roman" pitchFamily="18" charset="0"/>
                <a:cs typeface="Times New Roman" pitchFamily="18" charset="0"/>
              </a:rPr>
              <a:t>BROODSTOCK AND HATCHERY MANAGEMENT OF </a:t>
            </a:r>
            <a:br>
              <a:rPr lang="en-US" b="1" dirty="0" smtClean="0">
                <a:solidFill>
                  <a:srgbClr val="C00000"/>
                </a:solidFill>
                <a:latin typeface="Times New Roman" pitchFamily="18" charset="0"/>
                <a:cs typeface="Times New Roman" pitchFamily="18" charset="0"/>
              </a:rPr>
            </a:br>
            <a:r>
              <a:rPr lang="en-US" b="1" i="1" dirty="0" smtClean="0">
                <a:solidFill>
                  <a:srgbClr val="C00000"/>
                </a:solidFill>
                <a:latin typeface="Times New Roman" pitchFamily="18" charset="0"/>
                <a:cs typeface="Times New Roman" pitchFamily="18" charset="0"/>
              </a:rPr>
              <a:t>Penaeus monodon </a:t>
            </a:r>
            <a:endParaRPr lang="en-IN" b="1" i="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6019800"/>
            <a:ext cx="3429000" cy="838200"/>
          </a:xfrm>
        </p:spPr>
        <p:txBody>
          <a:bodyPr>
            <a:normAutofit fontScale="85000" lnSpcReduction="20000"/>
          </a:bodyPr>
          <a:lstStyle/>
          <a:p>
            <a:r>
              <a:rPr lang="en-US" b="1" dirty="0" smtClean="0">
                <a:solidFill>
                  <a:srgbClr val="C00000"/>
                </a:solidFill>
                <a:latin typeface="Times New Roman" pitchFamily="18" charset="0"/>
                <a:cs typeface="Times New Roman" pitchFamily="18" charset="0"/>
              </a:rPr>
              <a:t>SHRUTI GUPTA</a:t>
            </a:r>
          </a:p>
          <a:p>
            <a:r>
              <a:rPr lang="en-US" b="1" dirty="0" smtClean="0">
                <a:solidFill>
                  <a:srgbClr val="C00000"/>
                </a:solidFill>
                <a:latin typeface="Times New Roman" pitchFamily="18" charset="0"/>
                <a:cs typeface="Times New Roman" pitchFamily="18" charset="0"/>
              </a:rPr>
              <a:t>NCAAH </a:t>
            </a:r>
            <a:endParaRPr lang="en-IN"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6146" name="Picture 2"/>
          <p:cNvPicPr>
            <a:picLocks noGrp="1" noChangeAspect="1" noChangeArrowheads="1"/>
          </p:cNvPicPr>
          <p:nvPr>
            <p:ph idx="1"/>
          </p:nvPr>
        </p:nvPicPr>
        <p:blipFill>
          <a:blip r:embed="rId2" cstate="print"/>
          <a:srcRect l="28229" t="21887" r="16870" b="24237"/>
          <a:stretch>
            <a:fillRect/>
          </a:stretch>
        </p:blipFill>
        <p:spPr bwMode="auto">
          <a:xfrm>
            <a:off x="195262" y="304800"/>
            <a:ext cx="8339138"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2400" b="1" dirty="0" smtClean="0">
                <a:solidFill>
                  <a:srgbClr val="00B050"/>
                </a:solidFill>
                <a:latin typeface="Times New Roman" pitchFamily="18" charset="0"/>
                <a:cs typeface="Times New Roman" pitchFamily="18" charset="0"/>
              </a:rPr>
              <a:t>THE OVERALL BROODSTOCK &amp;HATCHERY  MANAGEMENT  IN </a:t>
            </a:r>
            <a:br>
              <a:rPr lang="en-US" sz="2400" b="1" dirty="0" smtClean="0">
                <a:solidFill>
                  <a:srgbClr val="00B050"/>
                </a:solidFill>
                <a:latin typeface="Times New Roman" pitchFamily="18" charset="0"/>
                <a:cs typeface="Times New Roman" pitchFamily="18" charset="0"/>
              </a:rPr>
            </a:br>
            <a:r>
              <a:rPr lang="en-US" sz="2400" b="1" i="1" dirty="0" smtClean="0">
                <a:solidFill>
                  <a:srgbClr val="00B050"/>
                </a:solidFill>
                <a:latin typeface="Times New Roman" pitchFamily="18" charset="0"/>
                <a:cs typeface="Times New Roman" pitchFamily="18" charset="0"/>
              </a:rPr>
              <a:t>P. monodon </a:t>
            </a:r>
            <a:r>
              <a:rPr lang="en-US" sz="2400" b="1" dirty="0" smtClean="0">
                <a:solidFill>
                  <a:srgbClr val="00B050"/>
                </a:solidFill>
                <a:latin typeface="Times New Roman" pitchFamily="18" charset="0"/>
                <a:cs typeface="Times New Roman" pitchFamily="18" charset="0"/>
              </a:rPr>
              <a:t>CAN BE DIVIDED INTO 2 BROAD CATEGORIES:</a:t>
            </a:r>
            <a:endParaRPr lang="en-IN" sz="2400" dirty="0">
              <a:solidFill>
                <a:srgbClr val="00B050"/>
              </a:solidFill>
            </a:endParaRPr>
          </a:p>
        </p:txBody>
      </p:sp>
      <p:sp>
        <p:nvSpPr>
          <p:cNvPr id="3" name="Text Placeholder 2"/>
          <p:cNvSpPr>
            <a:spLocks noGrp="1"/>
          </p:cNvSpPr>
          <p:nvPr>
            <p:ph type="body" idx="1"/>
          </p:nvPr>
        </p:nvSpPr>
        <p:spPr>
          <a:xfrm>
            <a:off x="457200" y="1752599"/>
            <a:ext cx="4040188" cy="457201"/>
          </a:xfrm>
        </p:spPr>
        <p:txBody>
          <a:bodyPr>
            <a:noAutofit/>
          </a:bodyPr>
          <a:lstStyle/>
          <a:p>
            <a:r>
              <a:rPr lang="en-US" dirty="0" smtClean="0">
                <a:solidFill>
                  <a:srgbClr val="C00000"/>
                </a:solidFill>
                <a:latin typeface="Times New Roman" pitchFamily="18" charset="0"/>
                <a:cs typeface="Times New Roman" pitchFamily="18" charset="0"/>
              </a:rPr>
              <a:t>Pre- spawning procedures</a:t>
            </a:r>
            <a:endParaRPr lang="en-IN"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304800" y="2174875"/>
            <a:ext cx="4192588" cy="3951288"/>
          </a:xfrm>
        </p:spPr>
        <p:txBody>
          <a:bodyPr>
            <a:normAutofit/>
          </a:bodyPr>
          <a:lstStyle/>
          <a:p>
            <a:pPr>
              <a:buFont typeface="Wingdings" pitchFamily="2" charset="2"/>
              <a:buChar char="v"/>
            </a:pPr>
            <a:r>
              <a:rPr lang="en-US" sz="2000" dirty="0" smtClean="0">
                <a:latin typeface="Times New Roman" pitchFamily="18" charset="0"/>
                <a:cs typeface="Times New Roman" pitchFamily="18" charset="0"/>
              </a:rPr>
              <a:t>Broodstock capture/ selection</a:t>
            </a:r>
          </a:p>
          <a:p>
            <a:pPr>
              <a:buFont typeface="Wingdings" pitchFamily="2" charset="2"/>
              <a:buChar char="v"/>
            </a:pPr>
            <a:r>
              <a:rPr lang="en-US" sz="2000" dirty="0" smtClean="0">
                <a:latin typeface="Times New Roman" pitchFamily="18" charset="0"/>
                <a:cs typeface="Times New Roman" pitchFamily="18" charset="0"/>
              </a:rPr>
              <a:t>Brooder maintenance/Nutrition</a:t>
            </a:r>
          </a:p>
          <a:p>
            <a:pPr>
              <a:buFont typeface="Wingdings" pitchFamily="2" charset="2"/>
              <a:buChar char="v"/>
            </a:pPr>
            <a:r>
              <a:rPr lang="en-US" sz="2000" dirty="0" smtClean="0">
                <a:latin typeface="Times New Roman" pitchFamily="18" charset="0"/>
                <a:cs typeface="Times New Roman" pitchFamily="18" charset="0"/>
              </a:rPr>
              <a:t>Broodstock holding /managing techniques</a:t>
            </a:r>
          </a:p>
          <a:p>
            <a:pPr>
              <a:buFont typeface="Wingdings" pitchFamily="2" charset="2"/>
              <a:buChar char="v"/>
            </a:pPr>
            <a:r>
              <a:rPr lang="en-US" sz="2000" dirty="0" smtClean="0">
                <a:latin typeface="Times New Roman" pitchFamily="18" charset="0"/>
                <a:cs typeface="Times New Roman" pitchFamily="18" charset="0"/>
              </a:rPr>
              <a:t>Broodstock maturation </a:t>
            </a:r>
          </a:p>
          <a:p>
            <a:pPr>
              <a:buFont typeface="Wingdings" pitchFamily="2" charset="2"/>
              <a:buChar char="v"/>
            </a:pPr>
            <a:r>
              <a:rPr lang="en-US" sz="2000" dirty="0" smtClean="0">
                <a:latin typeface="Times New Roman" pitchFamily="18" charset="0"/>
                <a:cs typeface="Times New Roman" pitchFamily="18" charset="0"/>
              </a:rPr>
              <a:t>Broodstock Spawning </a:t>
            </a:r>
          </a:p>
          <a:p>
            <a:pPr>
              <a:buFont typeface="Wingdings" pitchFamily="2" charset="2"/>
              <a:buChar char="v"/>
            </a:pPr>
            <a:r>
              <a:rPr lang="en-US" sz="2000" dirty="0" smtClean="0">
                <a:latin typeface="Times New Roman" pitchFamily="18" charset="0"/>
                <a:cs typeface="Times New Roman" pitchFamily="18" charset="0"/>
              </a:rPr>
              <a:t>Egg hatching </a:t>
            </a:r>
          </a:p>
          <a:p>
            <a:pPr>
              <a:buFont typeface="Wingdings" pitchFamily="2" charset="2"/>
              <a:buChar char="v"/>
            </a:pPr>
            <a:r>
              <a:rPr lang="en-US" sz="2000" dirty="0" smtClean="0">
                <a:latin typeface="Times New Roman" pitchFamily="18" charset="0"/>
                <a:cs typeface="Times New Roman" pitchFamily="18" charset="0"/>
              </a:rPr>
              <a:t>Disease test and transfer of eggs </a:t>
            </a:r>
            <a:endParaRPr lang="en-IN" sz="20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5025" y="1676400"/>
            <a:ext cx="4270375" cy="533400"/>
          </a:xfrm>
        </p:spPr>
        <p:txBody>
          <a:bodyPr>
            <a:noAutofit/>
          </a:bodyPr>
          <a:lstStyle/>
          <a:p>
            <a:r>
              <a:rPr lang="en-US" dirty="0" smtClean="0">
                <a:solidFill>
                  <a:srgbClr val="C00000"/>
                </a:solidFill>
                <a:latin typeface="Times New Roman" pitchFamily="18" charset="0"/>
                <a:cs typeface="Times New Roman" pitchFamily="18" charset="0"/>
              </a:rPr>
              <a:t>     Post- spawning procedures</a:t>
            </a:r>
            <a:endParaRPr lang="en-IN" dirty="0">
              <a:solidFill>
                <a:srgbClr val="C00000"/>
              </a:solidFill>
              <a:latin typeface="Times New Roman" pitchFamily="18" charset="0"/>
              <a:cs typeface="Times New Roman" pitchFamily="18" charset="0"/>
            </a:endParaRPr>
          </a:p>
        </p:txBody>
      </p:sp>
      <p:sp>
        <p:nvSpPr>
          <p:cNvPr id="6" name="Content Placeholder 5"/>
          <p:cNvSpPr>
            <a:spLocks noGrp="1"/>
          </p:cNvSpPr>
          <p:nvPr>
            <p:ph sz="quarter" idx="4"/>
          </p:nvPr>
        </p:nvSpPr>
        <p:spPr>
          <a:xfrm>
            <a:off x="4648200" y="2285999"/>
            <a:ext cx="4267199" cy="3840163"/>
          </a:xfrm>
        </p:spPr>
        <p:txBody>
          <a:bodyPr>
            <a:normAutofit/>
          </a:bodyPr>
          <a:lstStyle/>
          <a:p>
            <a:pPr>
              <a:buFont typeface="Wingdings" pitchFamily="2" charset="2"/>
              <a:buChar char="v"/>
            </a:pPr>
            <a:r>
              <a:rPr lang="en-US" sz="2000" dirty="0" smtClean="0">
                <a:latin typeface="Times New Roman" pitchFamily="18" charset="0"/>
                <a:cs typeface="Times New Roman" pitchFamily="18" charset="0"/>
              </a:rPr>
              <a:t>Larval rearing unit preparation &amp; management </a:t>
            </a:r>
          </a:p>
          <a:p>
            <a:pPr>
              <a:buFont typeface="Wingdings" pitchFamily="2" charset="2"/>
              <a:buChar char="v"/>
            </a:pPr>
            <a:r>
              <a:rPr lang="en-US" sz="2000" dirty="0" smtClean="0">
                <a:latin typeface="Times New Roman" pitchFamily="18" charset="0"/>
                <a:cs typeface="Times New Roman" pitchFamily="18" charset="0"/>
              </a:rPr>
              <a:t>Larval nutrition and health management</a:t>
            </a:r>
          </a:p>
          <a:p>
            <a:pPr>
              <a:buFont typeface="Wingdings" pitchFamily="2" charset="2"/>
              <a:buChar char="v"/>
            </a:pPr>
            <a:r>
              <a:rPr lang="en-US" sz="2000" dirty="0" smtClean="0">
                <a:latin typeface="Times New Roman" pitchFamily="18" charset="0"/>
                <a:cs typeface="Times New Roman" pitchFamily="18" charset="0"/>
              </a:rPr>
              <a:t>Testing/selection of post larvae (PL) for stocking </a:t>
            </a:r>
          </a:p>
          <a:p>
            <a:pPr>
              <a:buFont typeface="Wingdings" pitchFamily="2" charset="2"/>
              <a:buChar char="v"/>
            </a:pPr>
            <a:r>
              <a:rPr lang="en-US" sz="2000" dirty="0" smtClean="0">
                <a:latin typeface="Times New Roman" pitchFamily="18" charset="0"/>
                <a:cs typeface="Times New Roman" pitchFamily="18" charset="0"/>
              </a:rPr>
              <a:t>PL harvest and transportation </a:t>
            </a:r>
          </a:p>
          <a:p>
            <a:pPr>
              <a:buFont typeface="Wingdings" pitchFamily="2" charset="2"/>
              <a:buChar char="v"/>
            </a:pPr>
            <a:r>
              <a:rPr lang="en-US" sz="2000" dirty="0" smtClean="0">
                <a:latin typeface="Times New Roman" pitchFamily="18" charset="0"/>
                <a:cs typeface="Times New Roman" pitchFamily="18" charset="0"/>
              </a:rPr>
              <a:t>Nursery rearing facilities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dirty="0" smtClean="0">
                <a:solidFill>
                  <a:srgbClr val="C00000"/>
                </a:solidFill>
                <a:latin typeface="Times New Roman" pitchFamily="18" charset="0"/>
                <a:cs typeface="Times New Roman" pitchFamily="18" charset="0"/>
              </a:rPr>
              <a:t/>
            </a:r>
            <a:br>
              <a:rPr lang="en-US" dirty="0" smtClean="0">
                <a:solidFill>
                  <a:srgbClr val="C00000"/>
                </a:solidFill>
                <a:latin typeface="Times New Roman" pitchFamily="18" charset="0"/>
                <a:cs typeface="Times New Roman" pitchFamily="18" charset="0"/>
              </a:rPr>
            </a:br>
            <a:r>
              <a:rPr lang="en-US" b="1" dirty="0" smtClean="0">
                <a:solidFill>
                  <a:srgbClr val="C00000"/>
                </a:solidFill>
                <a:latin typeface="Times New Roman" pitchFamily="18" charset="0"/>
                <a:cs typeface="Times New Roman" pitchFamily="18" charset="0"/>
              </a:rPr>
              <a:t>Pre- spawning procedures</a:t>
            </a:r>
            <a:r>
              <a:rPr lang="en-IN" dirty="0" smtClean="0">
                <a:solidFill>
                  <a:srgbClr val="C00000"/>
                </a:solidFill>
                <a:latin typeface="Times New Roman" pitchFamily="18" charset="0"/>
                <a:cs typeface="Times New Roman" pitchFamily="18" charset="0"/>
              </a:rPr>
              <a:t/>
            </a:r>
            <a:br>
              <a:rPr lang="en-IN" dirty="0" smtClean="0">
                <a:solidFill>
                  <a:srgbClr val="C00000"/>
                </a:solidFill>
                <a:latin typeface="Times New Roman" pitchFamily="18" charset="0"/>
                <a:cs typeface="Times New Roman" pitchFamily="18" charset="0"/>
              </a:rPr>
            </a:br>
            <a:endParaRPr lang="en-IN" dirty="0"/>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v"/>
            </a:pPr>
            <a:r>
              <a:rPr lang="en-US" b="1" u="sng" dirty="0" smtClean="0">
                <a:solidFill>
                  <a:schemeClr val="tx2">
                    <a:lumMod val="60000"/>
                    <a:lumOff val="40000"/>
                  </a:schemeClr>
                </a:solidFill>
                <a:latin typeface="Times New Roman" pitchFamily="18" charset="0"/>
                <a:cs typeface="Times New Roman" pitchFamily="18" charset="0"/>
              </a:rPr>
              <a:t>Broodstock capture/selection</a:t>
            </a:r>
          </a:p>
          <a:p>
            <a:pPr algn="just"/>
            <a:r>
              <a:rPr lang="en-IN" sz="2400" b="1" dirty="0" smtClean="0">
                <a:solidFill>
                  <a:srgbClr val="FF0000"/>
                </a:solidFill>
                <a:latin typeface="Times New Roman" pitchFamily="18" charset="0"/>
                <a:cs typeface="Times New Roman" pitchFamily="18" charset="0"/>
              </a:rPr>
              <a:t>Wild-caught fish  &amp;  Farm-reared fish.</a:t>
            </a:r>
            <a:endParaRPr lang="en-US" sz="2400" b="1" dirty="0" smtClean="0">
              <a:solidFill>
                <a:srgbClr val="FF0000"/>
              </a:solidFill>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Dependent upon </a:t>
            </a:r>
            <a:r>
              <a:rPr lang="en-IN" sz="2400" dirty="0" smtClean="0">
                <a:solidFill>
                  <a:srgbClr val="00B050"/>
                </a:solidFill>
                <a:latin typeface="Times New Roman" pitchFamily="18" charset="0"/>
                <a:cs typeface="Times New Roman" pitchFamily="18" charset="0"/>
              </a:rPr>
              <a:t>wild broodstock</a:t>
            </a:r>
            <a:r>
              <a:rPr lang="en-IN" sz="2400"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Obtained as by-catch from shrimp trawling and by the use of specialized traps (nets having mesh size larger than the 1 cm). </a:t>
            </a:r>
          </a:p>
          <a:p>
            <a:pPr algn="just"/>
            <a:r>
              <a:rPr lang="en-IN" sz="2400" dirty="0" smtClean="0">
                <a:latin typeface="Times New Roman" pitchFamily="18" charset="0"/>
                <a:cs typeface="Times New Roman" pitchFamily="18" charset="0"/>
              </a:rPr>
              <a:t>Fishermen require training in selecting the right quality broodstock and in handling, storage and transportation techniques. </a:t>
            </a:r>
          </a:p>
          <a:p>
            <a:pPr algn="just">
              <a:buNone/>
            </a:pPr>
            <a:endParaRPr lang="en-IN" sz="2200" dirty="0" smtClean="0">
              <a:latin typeface="Times New Roman" pitchFamily="18" charset="0"/>
              <a:cs typeface="Times New Roman" pitchFamily="18" charset="0"/>
            </a:endParaRPr>
          </a:p>
          <a:p>
            <a:pPr algn="just">
              <a:buNone/>
            </a:pPr>
            <a:endParaRPr lang="en-IN"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l="15642" t="23571" r="60412" b="36022"/>
          <a:stretch>
            <a:fillRect/>
          </a:stretch>
        </p:blipFill>
        <p:spPr bwMode="auto">
          <a:xfrm>
            <a:off x="5562600" y="4255477"/>
            <a:ext cx="2743200" cy="2602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b="1" dirty="0" smtClean="0">
                <a:solidFill>
                  <a:schemeClr val="accent1"/>
                </a:solidFill>
                <a:latin typeface="Times New Roman" pitchFamily="18" charset="0"/>
                <a:cs typeface="Times New Roman" pitchFamily="18" charset="0"/>
              </a:rPr>
              <a:t>CONT….</a:t>
            </a:r>
            <a:endParaRPr lang="en-IN"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IN" sz="2400" dirty="0" smtClean="0">
                <a:latin typeface="Times New Roman" pitchFamily="18" charset="0"/>
                <a:cs typeface="Times New Roman" pitchFamily="18" charset="0"/>
              </a:rPr>
              <a:t>The broodstock selection is based only gross examination. Some of the criteria include:</a:t>
            </a:r>
          </a:p>
          <a:p>
            <a:pPr algn="just">
              <a:buNone/>
            </a:pPr>
            <a:endParaRPr lang="en-IN" sz="2400" dirty="0" smtClean="0">
              <a:latin typeface="Times New Roman" pitchFamily="18" charset="0"/>
              <a:cs typeface="Times New Roman" pitchFamily="18" charset="0"/>
            </a:endParaRPr>
          </a:p>
          <a:p>
            <a:pPr algn="just">
              <a:buFont typeface="Wingdings" pitchFamily="2" charset="2"/>
              <a:buChar char="ü"/>
            </a:pPr>
            <a:r>
              <a:rPr lang="en-IN" sz="2400" dirty="0" smtClean="0">
                <a:latin typeface="Times New Roman" pitchFamily="18" charset="0"/>
                <a:cs typeface="Times New Roman" pitchFamily="18" charset="0"/>
              </a:rPr>
              <a:t>Lack of red coloration; </a:t>
            </a:r>
          </a:p>
          <a:p>
            <a:pPr algn="just">
              <a:buFont typeface="Wingdings" pitchFamily="2" charset="2"/>
              <a:buChar char="ü"/>
            </a:pPr>
            <a:r>
              <a:rPr lang="en-IN" sz="2400" dirty="0" smtClean="0">
                <a:latin typeface="Times New Roman" pitchFamily="18" charset="0"/>
                <a:cs typeface="Times New Roman" pitchFamily="18" charset="0"/>
              </a:rPr>
              <a:t>Clear gill coloration; </a:t>
            </a:r>
          </a:p>
          <a:p>
            <a:pPr algn="just">
              <a:buFont typeface="Wingdings" pitchFamily="2" charset="2"/>
              <a:buChar char="ü"/>
            </a:pPr>
            <a:r>
              <a:rPr lang="en-IN" sz="2400" dirty="0" smtClean="0">
                <a:latin typeface="Times New Roman" pitchFamily="18" charset="0"/>
                <a:cs typeface="Times New Roman" pitchFamily="18" charset="0"/>
              </a:rPr>
              <a:t> Absence of black spots; </a:t>
            </a:r>
          </a:p>
          <a:p>
            <a:pPr algn="just">
              <a:buFont typeface="Wingdings" pitchFamily="2" charset="2"/>
              <a:buChar char="ü"/>
            </a:pPr>
            <a:r>
              <a:rPr lang="en-IN" sz="2400" dirty="0" smtClean="0">
                <a:latin typeface="Times New Roman" pitchFamily="18" charset="0"/>
                <a:cs typeface="Times New Roman" pitchFamily="18" charset="0"/>
              </a:rPr>
              <a:t> Absence of gill fouling; </a:t>
            </a:r>
          </a:p>
          <a:p>
            <a:pPr algn="just">
              <a:buFont typeface="Wingdings" pitchFamily="2" charset="2"/>
              <a:buChar char="ü"/>
            </a:pPr>
            <a:r>
              <a:rPr lang="en-IN" sz="2400" dirty="0" smtClean="0">
                <a:latin typeface="Times New Roman" pitchFamily="18" charset="0"/>
                <a:cs typeface="Times New Roman" pitchFamily="18" charset="0"/>
              </a:rPr>
              <a:t> Lack of obvious white spots</a:t>
            </a:r>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pPr algn="l">
              <a:buFont typeface="Wingdings" pitchFamily="2" charset="2"/>
              <a:buChar char="v"/>
            </a:pPr>
            <a:r>
              <a:rPr lang="en-US" b="1" u="sng" dirty="0" smtClean="0">
                <a:solidFill>
                  <a:schemeClr val="tx2">
                    <a:lumMod val="60000"/>
                    <a:lumOff val="40000"/>
                  </a:schemeClr>
                </a:solidFill>
                <a:latin typeface="Times New Roman" pitchFamily="18" charset="0"/>
                <a:cs typeface="Times New Roman" pitchFamily="18" charset="0"/>
              </a:rPr>
              <a:t>Brooder maintenance/Nutrition</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IN" b="1" u="sng" dirty="0">
              <a:solidFill>
                <a:schemeClr val="tx2">
                  <a:lumMod val="60000"/>
                  <a:lumOff val="40000"/>
                </a:schemeClr>
              </a:solidFill>
            </a:endParaRPr>
          </a:p>
        </p:txBody>
      </p:sp>
      <p:sp>
        <p:nvSpPr>
          <p:cNvPr id="5" name="Content Placeholder 4"/>
          <p:cNvSpPr>
            <a:spLocks noGrp="1"/>
          </p:cNvSpPr>
          <p:nvPr>
            <p:ph idx="1"/>
          </p:nvPr>
        </p:nvSpPr>
        <p:spPr>
          <a:xfrm>
            <a:off x="457200" y="1066800"/>
            <a:ext cx="8229600" cy="5562600"/>
          </a:xfrm>
        </p:spPr>
        <p:txBody>
          <a:bodyPr>
            <a:normAutofit lnSpcReduction="10000"/>
          </a:bodyPr>
          <a:lstStyle/>
          <a:p>
            <a:pPr algn="just"/>
            <a:r>
              <a:rPr lang="en-IN" sz="2400" dirty="0" smtClean="0">
                <a:latin typeface="Times New Roman" pitchFamily="18" charset="0"/>
                <a:cs typeface="Times New Roman" pitchFamily="18" charset="0"/>
              </a:rPr>
              <a:t>A good diet and feeding protocol for broodstock are key factors in the production of good-quality </a:t>
            </a:r>
            <a:r>
              <a:rPr lang="en-IN" sz="2400" b="1" dirty="0" smtClean="0">
                <a:solidFill>
                  <a:srgbClr val="FF0000"/>
                </a:solidFill>
                <a:latin typeface="Times New Roman" pitchFamily="18" charset="0"/>
                <a:cs typeface="Times New Roman" pitchFamily="18" charset="0"/>
              </a:rPr>
              <a:t>nauplii</a:t>
            </a:r>
            <a:r>
              <a:rPr lang="en-IN" sz="2400" dirty="0" smtClean="0">
                <a:latin typeface="Times New Roman" pitchFamily="18" charset="0"/>
                <a:cs typeface="Times New Roman" pitchFamily="18" charset="0"/>
              </a:rPr>
              <a:t> (shrimp larvae).</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Emphasis should be placed on feeds offering similar polyunsaturated fatty acid (</a:t>
            </a:r>
            <a:r>
              <a:rPr lang="en-IN" sz="2400" b="1" dirty="0" smtClean="0">
                <a:solidFill>
                  <a:srgbClr val="FF0000"/>
                </a:solidFill>
                <a:latin typeface="Times New Roman" pitchFamily="18" charset="0"/>
                <a:cs typeface="Times New Roman" pitchFamily="18" charset="0"/>
              </a:rPr>
              <a:t>PUFAs</a:t>
            </a:r>
            <a:r>
              <a:rPr lang="en-IN" sz="2400" dirty="0" smtClean="0">
                <a:latin typeface="Times New Roman" pitchFamily="18" charset="0"/>
                <a:cs typeface="Times New Roman" pitchFamily="18" charset="0"/>
              </a:rPr>
              <a:t> such as </a:t>
            </a:r>
            <a:r>
              <a:rPr lang="en-IN" sz="2400" dirty="0" err="1" smtClean="0">
                <a:latin typeface="Times New Roman" pitchFamily="18" charset="0"/>
                <a:cs typeface="Times New Roman" pitchFamily="18" charset="0"/>
              </a:rPr>
              <a:t>arachidonic</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eicosopentaenoic</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decasohexaenoic</a:t>
            </a:r>
            <a:r>
              <a:rPr lang="en-IN" sz="2400" dirty="0" smtClean="0">
                <a:latin typeface="Times New Roman" pitchFamily="18" charset="0"/>
                <a:cs typeface="Times New Roman" pitchFamily="18" charset="0"/>
              </a:rPr>
              <a:t> acid).</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Feed, fresh high quality feeds comprising live </a:t>
            </a:r>
            <a:r>
              <a:rPr lang="en-IN" sz="2400" dirty="0" err="1" smtClean="0">
                <a:latin typeface="Times New Roman" pitchFamily="18" charset="0"/>
                <a:cs typeface="Times New Roman" pitchFamily="18" charset="0"/>
              </a:rPr>
              <a:t>polychaete</a:t>
            </a:r>
            <a:r>
              <a:rPr lang="en-IN" sz="2400" dirty="0" smtClean="0">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bloodworms</a:t>
            </a:r>
            <a:r>
              <a:rPr lang="en-IN" sz="2400"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Glycera</a:t>
            </a:r>
            <a:r>
              <a:rPr lang="en-IN" sz="2400" i="1" dirty="0" smtClean="0">
                <a:latin typeface="Times New Roman" pitchFamily="18" charset="0"/>
                <a:cs typeface="Times New Roman" pitchFamily="18" charset="0"/>
              </a:rPr>
              <a:t> sp.),</a:t>
            </a:r>
            <a:r>
              <a:rPr lang="en-IN" sz="2400" dirty="0" smtClean="0">
                <a:latin typeface="Times New Roman" pitchFamily="18" charset="0"/>
                <a:cs typeface="Times New Roman" pitchFamily="18" charset="0"/>
              </a:rPr>
              <a:t>fresh </a:t>
            </a:r>
            <a:r>
              <a:rPr lang="en-IN" sz="2400" b="1" dirty="0" smtClean="0">
                <a:solidFill>
                  <a:srgbClr val="FF0000"/>
                </a:solidFill>
                <a:latin typeface="Times New Roman" pitchFamily="18" charset="0"/>
                <a:cs typeface="Times New Roman" pitchFamily="18" charset="0"/>
              </a:rPr>
              <a:t>squid</a:t>
            </a:r>
            <a:r>
              <a:rPr lang="en-IN" sz="2400"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Loligo</a:t>
            </a:r>
            <a:r>
              <a:rPr lang="en-IN" sz="2400" i="1" dirty="0" smtClean="0">
                <a:latin typeface="Times New Roman" pitchFamily="18" charset="0"/>
                <a:cs typeface="Times New Roman" pitchFamily="18" charset="0"/>
              </a:rPr>
              <a:t> sp.),</a:t>
            </a:r>
            <a:r>
              <a:rPr lang="en-IN" sz="2400" dirty="0" smtClean="0">
                <a:latin typeface="Times New Roman" pitchFamily="18" charset="0"/>
                <a:cs typeface="Times New Roman" pitchFamily="18" charset="0"/>
              </a:rPr>
              <a:t>live but </a:t>
            </a:r>
            <a:r>
              <a:rPr lang="en-IN" sz="2400" dirty="0" err="1" smtClean="0">
                <a:latin typeface="Times New Roman" pitchFamily="18" charset="0"/>
                <a:cs typeface="Times New Roman" pitchFamily="18" charset="0"/>
              </a:rPr>
              <a:t>deshelled</a:t>
            </a:r>
            <a:r>
              <a:rPr lang="en-IN" sz="2400" dirty="0" smtClean="0">
                <a:latin typeface="Times New Roman" pitchFamily="18" charset="0"/>
                <a:cs typeface="Times New Roman" pitchFamily="18" charset="0"/>
              </a:rPr>
              <a:t> bivalve</a:t>
            </a:r>
            <a:r>
              <a:rPr lang="en-IN" sz="2400" dirty="0" smtClean="0">
                <a:solidFill>
                  <a:schemeClr val="accent4">
                    <a:lumMod val="75000"/>
                  </a:schemeClr>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molluscs</a:t>
            </a:r>
            <a:r>
              <a:rPr lang="en-IN" sz="2400" dirty="0" smtClean="0">
                <a:solidFill>
                  <a:schemeClr val="accent4">
                    <a:lumMod val="75000"/>
                  </a:schemeClr>
                </a:solidFill>
                <a:latin typeface="Times New Roman" pitchFamily="18" charset="0"/>
                <a:cs typeface="Times New Roman" pitchFamily="18" charset="0"/>
              </a:rPr>
              <a:t>  </a:t>
            </a:r>
            <a:r>
              <a:rPr lang="en-IN" sz="2400" dirty="0" smtClean="0">
                <a:latin typeface="Times New Roman" pitchFamily="18" charset="0"/>
                <a:cs typeface="Times New Roman" pitchFamily="18" charset="0"/>
              </a:rPr>
              <a:t>or clams</a:t>
            </a:r>
            <a:r>
              <a:rPr lang="en-IN" sz="2400" i="1"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Meritrix</a:t>
            </a:r>
            <a:r>
              <a:rPr lang="en-IN" sz="2400" i="1" dirty="0" smtClean="0">
                <a:latin typeface="Times New Roman" pitchFamily="18" charset="0"/>
                <a:cs typeface="Times New Roman" pitchFamily="18" charset="0"/>
              </a:rPr>
              <a:t> sp.).</a:t>
            </a:r>
          </a:p>
          <a:p>
            <a:pPr algn="just"/>
            <a:endParaRPr lang="en-IN" sz="2400" i="1"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Frozen adult</a:t>
            </a:r>
            <a:r>
              <a:rPr lang="en-IN" sz="2400" dirty="0" smtClean="0">
                <a:solidFill>
                  <a:schemeClr val="accent4">
                    <a:lumMod val="75000"/>
                  </a:schemeClr>
                </a:solidFill>
                <a:latin typeface="Times New Roman" pitchFamily="18" charset="0"/>
                <a:cs typeface="Times New Roman" pitchFamily="18" charset="0"/>
              </a:rPr>
              <a:t> </a:t>
            </a:r>
            <a:r>
              <a:rPr lang="en-IN" sz="2400" b="1" i="1" dirty="0" smtClean="0">
                <a:solidFill>
                  <a:srgbClr val="FF0000"/>
                </a:solidFill>
                <a:latin typeface="Times New Roman" pitchFamily="18" charset="0"/>
                <a:cs typeface="Times New Roman" pitchFamily="18" charset="0"/>
              </a:rPr>
              <a:t>Artemia</a:t>
            </a:r>
            <a:r>
              <a:rPr lang="en-IN" sz="2400" i="1" dirty="0" smtClean="0">
                <a:solidFill>
                  <a:schemeClr val="accent4">
                    <a:lumMod val="75000"/>
                  </a:schemeClr>
                </a:solidFill>
                <a:latin typeface="Times New Roman" pitchFamily="18" charset="0"/>
                <a:cs typeface="Times New Roman" pitchFamily="18" charset="0"/>
              </a:rPr>
              <a:t> </a:t>
            </a:r>
            <a:r>
              <a:rPr lang="en-IN" sz="2400" dirty="0" smtClean="0">
                <a:latin typeface="Times New Roman" pitchFamily="18" charset="0"/>
                <a:cs typeface="Times New Roman" pitchFamily="18" charset="0"/>
              </a:rPr>
              <a:t>(brine shrimp) biomass and</a:t>
            </a:r>
            <a:r>
              <a:rPr lang="en-IN" sz="2400" dirty="0" smtClean="0">
                <a:solidFill>
                  <a:srgbClr val="FF0000"/>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krill</a:t>
            </a:r>
            <a:r>
              <a:rPr lang="en-IN" sz="2400" dirty="0" smtClean="0">
                <a:solidFill>
                  <a:srgbClr val="FF0000"/>
                </a:solidFill>
                <a:latin typeface="Times New Roman" pitchFamily="18" charset="0"/>
                <a:cs typeface="Times New Roman" pitchFamily="18" charset="0"/>
              </a:rPr>
              <a:t> </a:t>
            </a:r>
            <a:r>
              <a:rPr lang="en-IN" sz="2400" dirty="0" smtClean="0">
                <a:latin typeface="Times New Roman" pitchFamily="18" charset="0"/>
                <a:cs typeface="Times New Roman" pitchFamily="18" charset="0"/>
              </a:rPr>
              <a:t>are other alternatives.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latin typeface="Times New Roman" pitchFamily="18" charset="0"/>
                <a:cs typeface="Times New Roman" pitchFamily="18" charset="0"/>
              </a:rPr>
              <a:t>CONT..</a:t>
            </a:r>
            <a:endParaRPr lang="en-IN" b="1" dirty="0">
              <a:solidFill>
                <a:schemeClr val="accent1"/>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371600"/>
            <a:ext cx="8229600" cy="4754563"/>
          </a:xfrm>
        </p:spPr>
        <p:txBody>
          <a:bodyPr>
            <a:normAutofit/>
          </a:bodyPr>
          <a:lstStyle/>
          <a:p>
            <a:pPr algn="just"/>
            <a:r>
              <a:rPr lang="en-IN" sz="2400" dirty="0" smtClean="0">
                <a:latin typeface="Times New Roman" pitchFamily="18" charset="0"/>
                <a:cs typeface="Times New Roman" pitchFamily="18" charset="0"/>
              </a:rPr>
              <a:t>Fresh feeds need to be </a:t>
            </a:r>
            <a:r>
              <a:rPr lang="en-IN" sz="2400" dirty="0" smtClean="0">
                <a:solidFill>
                  <a:srgbClr val="FF0000"/>
                </a:solidFill>
                <a:latin typeface="Times New Roman" pitchFamily="18" charset="0"/>
                <a:cs typeface="Times New Roman" pitchFamily="18" charset="0"/>
              </a:rPr>
              <a:t>chopped</a:t>
            </a:r>
            <a:r>
              <a:rPr lang="en-IN" sz="2400" dirty="0" smtClean="0">
                <a:latin typeface="Times New Roman" pitchFamily="18" charset="0"/>
                <a:cs typeface="Times New Roman" pitchFamily="18" charset="0"/>
              </a:rPr>
              <a:t> to a size suitable for ingestion.</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Offered throughout the day (</a:t>
            </a:r>
            <a:r>
              <a:rPr lang="en-IN" sz="2400" dirty="0" smtClean="0">
                <a:solidFill>
                  <a:srgbClr val="FF0000"/>
                </a:solidFill>
                <a:latin typeface="Times New Roman" pitchFamily="18" charset="0"/>
                <a:cs typeface="Times New Roman" pitchFamily="18" charset="0"/>
              </a:rPr>
              <a:t>six times</a:t>
            </a:r>
            <a:r>
              <a:rPr lang="en-IN" sz="2400" dirty="0" smtClean="0">
                <a:latin typeface="Times New Roman" pitchFamily="18" charset="0"/>
                <a:cs typeface="Times New Roman" pitchFamily="18" charset="0"/>
              </a:rPr>
              <a:t>).</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Alternatively artificial/formulated feeds with vitamin, mineral, pigment (</a:t>
            </a:r>
            <a:r>
              <a:rPr lang="en-IN" sz="2400" dirty="0" err="1" smtClean="0">
                <a:latin typeface="Times New Roman" pitchFamily="18" charset="0"/>
                <a:cs typeface="Times New Roman" pitchFamily="18" charset="0"/>
              </a:rPr>
              <a:t>astaxanthin</a:t>
            </a:r>
            <a:r>
              <a:rPr lang="en-IN" sz="2400" dirty="0" smtClean="0">
                <a:latin typeface="Times New Roman" pitchFamily="18" charset="0"/>
                <a:cs typeface="Times New Roman" pitchFamily="18" charset="0"/>
              </a:rPr>
              <a:t> or paprika), </a:t>
            </a:r>
            <a:r>
              <a:rPr lang="en-IN" sz="2400" dirty="0" err="1" smtClean="0">
                <a:latin typeface="Times New Roman" pitchFamily="18" charset="0"/>
                <a:cs typeface="Times New Roman" pitchFamily="18" charset="0"/>
              </a:rPr>
              <a:t>immunostimulant</a:t>
            </a:r>
            <a:r>
              <a:rPr lang="en-IN" sz="2400" dirty="0" smtClean="0">
                <a:latin typeface="Times New Roman" pitchFamily="18" charset="0"/>
                <a:cs typeface="Times New Roman" pitchFamily="18" charset="0"/>
              </a:rPr>
              <a:t> and PUFA supplements may also be offered to ensure good egg quality.</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In order to maintain water quality, high rates of </a:t>
            </a:r>
            <a:r>
              <a:rPr lang="en-IN" sz="2400" dirty="0" smtClean="0">
                <a:solidFill>
                  <a:srgbClr val="FF0000"/>
                </a:solidFill>
                <a:latin typeface="Times New Roman" pitchFamily="18" charset="0"/>
                <a:cs typeface="Times New Roman" pitchFamily="18" charset="0"/>
              </a:rPr>
              <a:t>water exchange</a:t>
            </a:r>
            <a:r>
              <a:rPr lang="en-IN" sz="2400" dirty="0" smtClean="0">
                <a:latin typeface="Times New Roman" pitchFamily="18" charset="0"/>
                <a:cs typeface="Times New Roman" pitchFamily="18" charset="0"/>
              </a:rPr>
              <a:t> should be used.</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a:buFont typeface="Wingdings" pitchFamily="2" charset="2"/>
              <a:buChar char="v"/>
            </a:pPr>
            <a:r>
              <a:rPr lang="en-US" b="1" u="sng" dirty="0" smtClean="0">
                <a:solidFill>
                  <a:schemeClr val="accent1"/>
                </a:solidFill>
                <a:latin typeface="Times New Roman" pitchFamily="18" charset="0"/>
                <a:cs typeface="Times New Roman" pitchFamily="18" charset="0"/>
              </a:rPr>
              <a:t>Broodstock holding techniques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5" name="Rectangle 4"/>
          <p:cNvSpPr/>
          <p:nvPr/>
        </p:nvSpPr>
        <p:spPr>
          <a:xfrm>
            <a:off x="457200" y="1295400"/>
            <a:ext cx="8458200" cy="4893647"/>
          </a:xfrm>
          <a:prstGeom prst="rect">
            <a:avLst/>
          </a:prstGeom>
        </p:spPr>
        <p:txBody>
          <a:bodyPr wrap="square">
            <a:spAutoFit/>
          </a:bodyPr>
          <a:lstStyle/>
          <a:p>
            <a:pPr algn="just"/>
            <a:endParaRPr lang="en-IN" sz="2400"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p:txBody>
      </p:sp>
      <p:sp>
        <p:nvSpPr>
          <p:cNvPr id="6" name="Content Placeholder 5"/>
          <p:cNvSpPr>
            <a:spLocks noGrp="1"/>
          </p:cNvSpPr>
          <p:nvPr>
            <p:ph idx="1"/>
          </p:nvPr>
        </p:nvSpPr>
        <p:spPr>
          <a:xfrm>
            <a:off x="457200" y="1219200"/>
            <a:ext cx="8229600" cy="4906963"/>
          </a:xfrm>
        </p:spPr>
        <p:txBody>
          <a:bodyPr>
            <a:normAutofit/>
          </a:bodyPr>
          <a:lstStyle/>
          <a:p>
            <a:pPr algn="just"/>
            <a:r>
              <a:rPr lang="en-IN" sz="2400" b="1" dirty="0" smtClean="0">
                <a:solidFill>
                  <a:srgbClr val="FF0000"/>
                </a:solidFill>
                <a:latin typeface="Times New Roman" pitchFamily="18" charset="0"/>
                <a:cs typeface="Times New Roman" pitchFamily="18" charset="0"/>
              </a:rPr>
              <a:t>Special broodstock ponds/Tanks </a:t>
            </a:r>
            <a:r>
              <a:rPr lang="en-IN" sz="2400" dirty="0" smtClean="0">
                <a:latin typeface="Times New Roman" pitchFamily="18" charset="0"/>
                <a:cs typeface="Times New Roman" pitchFamily="18" charset="0"/>
              </a:rPr>
              <a:t>are maintained.</a:t>
            </a:r>
          </a:p>
          <a:p>
            <a:pPr algn="just"/>
            <a:r>
              <a:rPr lang="en-US" sz="2400" dirty="0" smtClean="0">
                <a:latin typeface="Times New Roman" pitchFamily="18" charset="0"/>
                <a:cs typeface="Times New Roman" pitchFamily="18" charset="0"/>
              </a:rPr>
              <a:t>To conserve water &amp; good water quality, a recirculatory system is suggested.</a:t>
            </a:r>
          </a:p>
          <a:p>
            <a:pPr algn="just"/>
            <a:r>
              <a:rPr lang="en-US" sz="2400" dirty="0" smtClean="0">
                <a:latin typeface="Times New Roman" pitchFamily="18" charset="0"/>
                <a:cs typeface="Times New Roman" pitchFamily="18" charset="0"/>
              </a:rPr>
              <a:t>The tanks need to be covered to exclude light &amp; the interior should be painted with epoxy-resin paint.</a:t>
            </a:r>
          </a:p>
          <a:p>
            <a:pPr algn="just"/>
            <a:r>
              <a:rPr lang="en-US" sz="2400" dirty="0" smtClean="0">
                <a:latin typeface="Times New Roman" pitchFamily="18" charset="0"/>
                <a:cs typeface="Times New Roman" pitchFamily="18" charset="0"/>
              </a:rPr>
              <a:t>Proper Aeration should be provided (Airlift pumps).</a:t>
            </a:r>
          </a:p>
          <a:p>
            <a:pPr algn="just"/>
            <a:r>
              <a:rPr lang="en-US" sz="2400" dirty="0" smtClean="0">
                <a:latin typeface="Times New Roman" pitchFamily="18" charset="0"/>
                <a:cs typeface="Times New Roman" pitchFamily="18" charset="0"/>
              </a:rPr>
              <a:t>Photoperiod, temperature.</a:t>
            </a:r>
            <a:endParaRPr lang="en-IN" sz="2400" dirty="0" smtClean="0">
              <a:latin typeface="Times New Roman" pitchFamily="18" charset="0"/>
              <a:cs typeface="Times New Roman" pitchFamily="18" charset="0"/>
            </a:endParaRPr>
          </a:p>
          <a:p>
            <a:endParaRPr lang="en-IN" sz="2400" dirty="0"/>
          </a:p>
        </p:txBody>
      </p:sp>
      <p:pic>
        <p:nvPicPr>
          <p:cNvPr id="7" name="Picture 2"/>
          <p:cNvPicPr>
            <a:picLocks noChangeAspect="1" noChangeArrowheads="1"/>
          </p:cNvPicPr>
          <p:nvPr/>
        </p:nvPicPr>
        <p:blipFill>
          <a:blip r:embed="rId2" cstate="print"/>
          <a:srcRect l="35801" t="52193" r="28229" b="17502"/>
          <a:stretch>
            <a:fillRect/>
          </a:stretch>
        </p:blipFill>
        <p:spPr bwMode="auto">
          <a:xfrm>
            <a:off x="3429000" y="4267200"/>
            <a:ext cx="5715000" cy="2590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Pictures\kerala\me\191020131435.jpg"/>
          <p:cNvPicPr>
            <a:picLocks noChangeAspect="1" noChangeArrowheads="1"/>
          </p:cNvPicPr>
          <p:nvPr/>
        </p:nvPicPr>
        <p:blipFill>
          <a:blip r:embed="rId2" cstate="print"/>
          <a:srcRect/>
          <a:stretch>
            <a:fillRect/>
          </a:stretch>
        </p:blipFill>
        <p:spPr bwMode="auto">
          <a:xfrm>
            <a:off x="5029200" y="3276600"/>
            <a:ext cx="3962400" cy="3309505"/>
          </a:xfrm>
          <a:prstGeom prst="rect">
            <a:avLst/>
          </a:prstGeom>
          <a:noFill/>
        </p:spPr>
      </p:pic>
      <p:sp>
        <p:nvSpPr>
          <p:cNvPr id="2" name="Title 1"/>
          <p:cNvSpPr>
            <a:spLocks noGrp="1"/>
          </p:cNvSpPr>
          <p:nvPr>
            <p:ph type="title"/>
          </p:nvPr>
        </p:nvSpPr>
        <p:spPr/>
        <p:txBody>
          <a:bodyPr>
            <a:normAutofit fontScale="90000"/>
          </a:bodyPr>
          <a:lstStyle/>
          <a:p>
            <a:pPr algn="l">
              <a:buFont typeface="Wingdings" pitchFamily="2" charset="2"/>
              <a:buChar char="v"/>
            </a:pPr>
            <a:r>
              <a:rPr lang="en-US" b="1" u="sng" dirty="0" smtClean="0">
                <a:solidFill>
                  <a:schemeClr val="accent1"/>
                </a:solidFill>
                <a:latin typeface="Times New Roman" pitchFamily="18" charset="0"/>
                <a:cs typeface="Times New Roman" pitchFamily="18" charset="0"/>
              </a:rPr>
              <a:t>Broodstock maturation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5" name="Content Placeholder 4"/>
          <p:cNvSpPr>
            <a:spLocks noGrp="1"/>
          </p:cNvSpPr>
          <p:nvPr>
            <p:ph idx="1"/>
          </p:nvPr>
        </p:nvSpPr>
        <p:spPr>
          <a:xfrm>
            <a:off x="457200" y="1143000"/>
            <a:ext cx="8229600" cy="4983163"/>
          </a:xfrm>
        </p:spPr>
        <p:txBody>
          <a:bodyPr>
            <a:normAutofit/>
          </a:bodyPr>
          <a:lstStyle/>
          <a:p>
            <a:pPr algn="just"/>
            <a:r>
              <a:rPr lang="en-IN" sz="2400" dirty="0" smtClean="0">
                <a:latin typeface="Times New Roman" pitchFamily="18" charset="0"/>
                <a:cs typeface="Times New Roman" pitchFamily="18" charset="0"/>
              </a:rPr>
              <a:t>Maturation is the first step in larval production and breeding of mature shrimp</a:t>
            </a:r>
          </a:p>
          <a:p>
            <a:pPr algn="just"/>
            <a:r>
              <a:rPr lang="en-IN" sz="2400" dirty="0" smtClean="0">
                <a:latin typeface="Times New Roman" pitchFamily="18" charset="0"/>
                <a:cs typeface="Times New Roman" pitchFamily="18" charset="0"/>
              </a:rPr>
              <a:t>It is designed either to maximize the production of nauplii or to allow for maximum control over mating and genetic crosses.</a:t>
            </a:r>
          </a:p>
          <a:p>
            <a:pPr algn="just"/>
            <a:r>
              <a:rPr lang="en-IN" sz="2400" dirty="0" smtClean="0">
                <a:latin typeface="Times New Roman" pitchFamily="18" charset="0"/>
                <a:cs typeface="Times New Roman" pitchFamily="18" charset="0"/>
              </a:rPr>
              <a:t>The process of eyestalk </a:t>
            </a:r>
            <a:r>
              <a:rPr lang="en-IN" sz="2400" b="1" dirty="0" smtClean="0">
                <a:solidFill>
                  <a:srgbClr val="FF0000"/>
                </a:solidFill>
                <a:latin typeface="Times New Roman" pitchFamily="18" charset="0"/>
                <a:cs typeface="Times New Roman" pitchFamily="18" charset="0"/>
              </a:rPr>
              <a:t>ablation</a:t>
            </a:r>
            <a:r>
              <a:rPr lang="en-IN" sz="2400" dirty="0" smtClean="0">
                <a:latin typeface="Times New Roman" pitchFamily="18" charset="0"/>
                <a:cs typeface="Times New Roman" pitchFamily="18" charset="0"/>
              </a:rPr>
              <a:t> </a:t>
            </a:r>
          </a:p>
          <a:p>
            <a:pPr algn="just">
              <a:buNone/>
            </a:pPr>
            <a:r>
              <a:rPr lang="en-IN" sz="2400" dirty="0" smtClean="0">
                <a:latin typeface="Times New Roman" pitchFamily="18" charset="0"/>
                <a:cs typeface="Times New Roman" pitchFamily="18" charset="0"/>
              </a:rPr>
              <a:t>     is used in shrimp maturation to</a:t>
            </a:r>
          </a:p>
          <a:p>
            <a:pPr algn="just">
              <a:buNone/>
            </a:pPr>
            <a:r>
              <a:rPr lang="en-IN" sz="2400" dirty="0" smtClean="0">
                <a:latin typeface="Times New Roman" pitchFamily="18" charset="0"/>
                <a:cs typeface="Times New Roman" pitchFamily="18" charset="0"/>
              </a:rPr>
              <a:t>     stimulate female shrimp to</a:t>
            </a:r>
          </a:p>
          <a:p>
            <a:pPr algn="just">
              <a:buNone/>
            </a:pPr>
            <a:r>
              <a:rPr lang="en-IN" sz="2400" dirty="0" smtClean="0">
                <a:latin typeface="Times New Roman" pitchFamily="18" charset="0"/>
                <a:cs typeface="Times New Roman" pitchFamily="18" charset="0"/>
              </a:rPr>
              <a:t>    develop mature ovaries and </a:t>
            </a:r>
          </a:p>
          <a:p>
            <a:pPr algn="just">
              <a:buNone/>
            </a:pPr>
            <a:r>
              <a:rPr lang="en-IN" sz="2400" dirty="0" smtClean="0">
                <a:latin typeface="Times New Roman" pitchFamily="18" charset="0"/>
                <a:cs typeface="Times New Roman" pitchFamily="18" charset="0"/>
              </a:rPr>
              <a:t>    spawn.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l="14030" t="30643" r="55680" b="15819"/>
          <a:stretch>
            <a:fillRect/>
          </a:stretch>
        </p:blipFill>
        <p:spPr bwMode="auto">
          <a:xfrm>
            <a:off x="914400" y="0"/>
            <a:ext cx="6555123" cy="6514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uFont typeface="Wingdings" pitchFamily="2" charset="2"/>
              <a:buChar char="v"/>
            </a:pPr>
            <a:r>
              <a:rPr lang="en-US" b="1" u="sng" dirty="0" smtClean="0">
                <a:solidFill>
                  <a:schemeClr val="accent1"/>
                </a:solidFill>
                <a:latin typeface="Times New Roman" pitchFamily="18" charset="0"/>
                <a:cs typeface="Times New Roman" pitchFamily="18" charset="0"/>
              </a:rPr>
              <a:t>Broodstock Spawning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5" name="Content Placeholder 4"/>
          <p:cNvSpPr>
            <a:spLocks noGrp="1"/>
          </p:cNvSpPr>
          <p:nvPr>
            <p:ph idx="1"/>
          </p:nvPr>
        </p:nvSpPr>
        <p:spPr>
          <a:xfrm>
            <a:off x="457200" y="1143000"/>
            <a:ext cx="8229600" cy="4983163"/>
          </a:xfrm>
        </p:spPr>
        <p:txBody>
          <a:bodyPr>
            <a:normAutofit lnSpcReduction="10000"/>
          </a:bodyPr>
          <a:lstStyle/>
          <a:p>
            <a:pPr algn="just"/>
            <a:r>
              <a:rPr lang="en-US" sz="2400" dirty="0" smtClean="0">
                <a:latin typeface="Times New Roman" pitchFamily="18" charset="0"/>
                <a:cs typeface="Times New Roman" pitchFamily="18" charset="0"/>
              </a:rPr>
              <a:t>Spawning is the release of eggs and spermatozoa by the female into the water for fertilization.</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spermatophore which contains the spermatozoa is deposited in the female thelycum during copulation long before spawning.</a:t>
            </a:r>
          </a:p>
          <a:p>
            <a:pPr algn="just">
              <a:buNone/>
            </a:pP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a:t>
            </a:r>
            <a:r>
              <a:rPr lang="en-US" sz="2400" b="1" dirty="0" smtClean="0">
                <a:solidFill>
                  <a:schemeClr val="accent2"/>
                </a:solidFill>
                <a:latin typeface="Times New Roman" pitchFamily="18" charset="0"/>
                <a:cs typeface="Times New Roman" pitchFamily="18" charset="0"/>
              </a:rPr>
              <a:t>induced</a:t>
            </a:r>
            <a:r>
              <a:rPr lang="en-US" sz="2400" dirty="0" smtClean="0">
                <a:latin typeface="Times New Roman" pitchFamily="18" charset="0"/>
                <a:cs typeface="Times New Roman" pitchFamily="18" charset="0"/>
              </a:rPr>
              <a:t> spawning the gravid </a:t>
            </a:r>
            <a:r>
              <a:rPr lang="en-IN" sz="2400" dirty="0" smtClean="0">
                <a:latin typeface="Times New Roman" pitchFamily="18" charset="0"/>
                <a:cs typeface="Times New Roman" pitchFamily="18" charset="0"/>
              </a:rPr>
              <a:t>female is then inspected to see if there is a spermatophore inside the thelycum.</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If the spermatophore is present, the female should be disinfected with a formalin dip of 100 ppm for 3 min before being placed individually into the spawning tank.</a:t>
            </a:r>
          </a:p>
          <a:p>
            <a:pPr algn="just"/>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i="1" dirty="0" smtClean="0">
                <a:solidFill>
                  <a:srgbClr val="C00000"/>
                </a:solidFill>
                <a:latin typeface="Times New Roman" pitchFamily="18" charset="0"/>
                <a:cs typeface="Times New Roman" pitchFamily="18" charset="0"/>
              </a:rPr>
              <a:t>Penaeus monodon</a:t>
            </a:r>
            <a:endParaRPr lang="en-IN" dirty="0"/>
          </a:p>
        </p:txBody>
      </p:sp>
      <p:sp>
        <p:nvSpPr>
          <p:cNvPr id="3" name="Content Placeholder 2"/>
          <p:cNvSpPr>
            <a:spLocks noGrp="1"/>
          </p:cNvSpPr>
          <p:nvPr>
            <p:ph idx="1"/>
          </p:nvPr>
        </p:nvSpPr>
        <p:spPr>
          <a:xfrm>
            <a:off x="457200" y="1219200"/>
            <a:ext cx="4800600" cy="5334000"/>
          </a:xfrm>
        </p:spPr>
        <p:txBody>
          <a:bodyPr>
            <a:normAutofit/>
          </a:bodyPr>
          <a:lstStyle/>
          <a:p>
            <a:pPr algn="just"/>
            <a:r>
              <a:rPr lang="en-IN" sz="2400" dirty="0" smtClean="0">
                <a:latin typeface="Times New Roman" pitchFamily="18" charset="0"/>
                <a:cs typeface="Times New Roman" pitchFamily="18" charset="0"/>
              </a:rPr>
              <a:t>Marine crustacean.</a:t>
            </a:r>
          </a:p>
          <a:p>
            <a:pPr algn="just"/>
            <a:r>
              <a:rPr lang="en-IN" sz="2400" dirty="0" smtClean="0">
                <a:latin typeface="Times New Roman" pitchFamily="18" charset="0"/>
                <a:cs typeface="Times New Roman" pitchFamily="18" charset="0"/>
              </a:rPr>
              <a:t>Its natural distribution :</a:t>
            </a:r>
          </a:p>
          <a:p>
            <a:pPr algn="just">
              <a:buNone/>
            </a:pPr>
            <a:r>
              <a:rPr lang="en-IN" sz="2400" dirty="0" smtClean="0">
                <a:latin typeface="Times New Roman" pitchFamily="18" charset="0"/>
                <a:cs typeface="Times New Roman" pitchFamily="18" charset="0"/>
              </a:rPr>
              <a:t> </a:t>
            </a:r>
            <a:r>
              <a:rPr lang="en-IN" sz="2400" dirty="0" smtClean="0">
                <a:solidFill>
                  <a:srgbClr val="00B0F0"/>
                </a:solidFill>
                <a:latin typeface="Times New Roman" pitchFamily="18" charset="0"/>
                <a:cs typeface="Times New Roman" pitchFamily="18" charset="0"/>
              </a:rPr>
              <a:t>Indo-Pacific</a:t>
            </a:r>
            <a:r>
              <a:rPr lang="en-IN" sz="2400" dirty="0" smtClean="0">
                <a:latin typeface="Times New Roman" pitchFamily="18" charset="0"/>
                <a:cs typeface="Times New Roman" pitchFamily="18" charset="0"/>
              </a:rPr>
              <a:t>, ranging from the eastern coast of </a:t>
            </a:r>
            <a:r>
              <a:rPr lang="en-IN" sz="2400" dirty="0" smtClean="0">
                <a:solidFill>
                  <a:srgbClr val="00B0F0"/>
                </a:solidFill>
                <a:latin typeface="Times New Roman" pitchFamily="18" charset="0"/>
                <a:cs typeface="Times New Roman" pitchFamily="18" charset="0"/>
              </a:rPr>
              <a:t>Africa</a:t>
            </a:r>
            <a:r>
              <a:rPr lang="en-IN" sz="2400" dirty="0" smtClean="0">
                <a:latin typeface="Times New Roman" pitchFamily="18" charset="0"/>
                <a:cs typeface="Times New Roman" pitchFamily="18" charset="0"/>
              </a:rPr>
              <a:t> and the </a:t>
            </a:r>
            <a:r>
              <a:rPr lang="en-IN" sz="2400" dirty="0" smtClean="0">
                <a:solidFill>
                  <a:srgbClr val="00B0F0"/>
                </a:solidFill>
                <a:latin typeface="Times New Roman" pitchFamily="18" charset="0"/>
                <a:cs typeface="Times New Roman" pitchFamily="18" charset="0"/>
              </a:rPr>
              <a:t>Arabian Peninsula</a:t>
            </a:r>
            <a:r>
              <a:rPr lang="en-IN" sz="2400" dirty="0" smtClean="0">
                <a:latin typeface="Times New Roman" pitchFamily="18" charset="0"/>
                <a:cs typeface="Times New Roman" pitchFamily="18" charset="0"/>
              </a:rPr>
              <a:t>, as far as </a:t>
            </a:r>
            <a:r>
              <a:rPr lang="en-IN" sz="2400" dirty="0" smtClean="0">
                <a:solidFill>
                  <a:srgbClr val="00B0F0"/>
                </a:solidFill>
                <a:latin typeface="Times New Roman" pitchFamily="18" charset="0"/>
                <a:cs typeface="Times New Roman" pitchFamily="18" charset="0"/>
              </a:rPr>
              <a:t>Southeast Asia</a:t>
            </a:r>
            <a:r>
              <a:rPr lang="en-IN" sz="2400" dirty="0" smtClean="0">
                <a:latin typeface="Times New Roman" pitchFamily="18" charset="0"/>
                <a:cs typeface="Times New Roman" pitchFamily="18" charset="0"/>
              </a:rPr>
              <a:t>, the Sea of </a:t>
            </a:r>
            <a:r>
              <a:rPr lang="en-IN" sz="2400" dirty="0" smtClean="0">
                <a:solidFill>
                  <a:srgbClr val="00B0F0"/>
                </a:solidFill>
                <a:latin typeface="Times New Roman" pitchFamily="18" charset="0"/>
                <a:cs typeface="Times New Roman" pitchFamily="18" charset="0"/>
              </a:rPr>
              <a:t>Japan</a:t>
            </a:r>
            <a:r>
              <a:rPr lang="en-IN" sz="2400" dirty="0" smtClean="0">
                <a:latin typeface="Times New Roman" pitchFamily="18" charset="0"/>
                <a:cs typeface="Times New Roman" pitchFamily="18" charset="0"/>
              </a:rPr>
              <a:t>, and northern </a:t>
            </a:r>
            <a:r>
              <a:rPr lang="en-IN" sz="2400" dirty="0" smtClean="0">
                <a:solidFill>
                  <a:srgbClr val="00B0F0"/>
                </a:solidFill>
                <a:latin typeface="Times New Roman" pitchFamily="18" charset="0"/>
                <a:cs typeface="Times New Roman" pitchFamily="18" charset="0"/>
              </a:rPr>
              <a:t>Australia.</a:t>
            </a:r>
          </a:p>
          <a:p>
            <a:pPr algn="just"/>
            <a:r>
              <a:rPr lang="en-IN" sz="2400" dirty="0" smtClean="0">
                <a:latin typeface="Times New Roman" pitchFamily="18" charset="0"/>
                <a:cs typeface="Times New Roman" pitchFamily="18" charset="0"/>
              </a:rPr>
              <a:t>Females can reach approximately 33 centimetres long.</a:t>
            </a:r>
          </a:p>
          <a:p>
            <a:pPr algn="just"/>
            <a:r>
              <a:rPr lang="en-IN" sz="2400" dirty="0" smtClean="0">
                <a:latin typeface="Times New Roman" pitchFamily="18" charset="0"/>
                <a:cs typeface="Times New Roman" pitchFamily="18" charset="0"/>
              </a:rPr>
              <a:t>Males are slightly smaller at 20–25 cm long.</a:t>
            </a:r>
          </a:p>
          <a:p>
            <a:r>
              <a:rPr lang="en-US" sz="2400" dirty="0" smtClean="0">
                <a:latin typeface="Times New Roman" pitchFamily="18" charset="0"/>
                <a:cs typeface="Times New Roman" pitchFamily="18" charset="0"/>
              </a:rPr>
              <a:t>Life span= 1-2 yrs.</a:t>
            </a:r>
            <a:endParaRPr lang="en-IN" sz="24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print"/>
          <a:srcRect l="78477" t="33169" r="2782" b="6250"/>
          <a:stretch>
            <a:fillRect/>
          </a:stretch>
        </p:blipFill>
        <p:spPr bwMode="auto">
          <a:xfrm>
            <a:off x="5867400" y="1219200"/>
            <a:ext cx="2895600"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rPr>
              <a:t>CONT..</a:t>
            </a:r>
            <a:endParaRPr lang="en-IN" b="1" dirty="0">
              <a:solidFill>
                <a:schemeClr val="accent1"/>
              </a:solidFill>
            </a:endParaRPr>
          </a:p>
        </p:txBody>
      </p:sp>
      <p:sp>
        <p:nvSpPr>
          <p:cNvPr id="3" name="Content Placeholder 2"/>
          <p:cNvSpPr>
            <a:spLocks noGrp="1"/>
          </p:cNvSpPr>
          <p:nvPr>
            <p:ph idx="1"/>
          </p:nvPr>
        </p:nvSpPr>
        <p:spPr>
          <a:xfrm>
            <a:off x="457200" y="1295400"/>
            <a:ext cx="8229600" cy="4830763"/>
          </a:xfrm>
        </p:spPr>
        <p:txBody>
          <a:bodyPr>
            <a:normAutofit/>
          </a:bodyPr>
          <a:lstStyle/>
          <a:p>
            <a:pPr algn="just"/>
            <a:r>
              <a:rPr lang="en-IN" sz="2400" dirty="0" smtClean="0">
                <a:latin typeface="Times New Roman" pitchFamily="18" charset="0"/>
                <a:cs typeface="Times New Roman" pitchFamily="18" charset="0"/>
              </a:rPr>
              <a:t>The females should then be left in peace to release their eggs.</a:t>
            </a:r>
          </a:p>
          <a:p>
            <a:pPr algn="just">
              <a:buNone/>
            </a:pP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spawning tank water should be of good quality with maintained temperature and salinity .</a:t>
            </a:r>
          </a:p>
          <a:p>
            <a:pPr algn="just">
              <a:buNone/>
            </a:pPr>
            <a:r>
              <a:rPr lang="en-US" sz="2400" dirty="0" smtClean="0">
                <a:latin typeface="Times New Roman" pitchFamily="18" charset="0"/>
                <a:cs typeface="Times New Roman" pitchFamily="18" charset="0"/>
              </a:rPr>
              <a:t>     Temperature: 28-32°c.</a:t>
            </a:r>
          </a:p>
          <a:p>
            <a:pPr algn="just">
              <a:buNone/>
            </a:pPr>
            <a:r>
              <a:rPr lang="en-US" sz="2400" dirty="0" smtClean="0">
                <a:latin typeface="Times New Roman" pitchFamily="18" charset="0"/>
                <a:cs typeface="Times New Roman" pitchFamily="18" charset="0"/>
              </a:rPr>
              <a:t>     Salinity: 30-35ppt.</a:t>
            </a:r>
          </a:p>
          <a:p>
            <a:pPr algn="just">
              <a:buNone/>
            </a:pPr>
            <a:endParaRPr lang="en-US"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EDTA is often added to the spawning tank water as a heavy metal chelating agent.</a:t>
            </a:r>
          </a:p>
          <a:p>
            <a:pPr algn="just">
              <a:buNone/>
            </a:pP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Aeration.</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uFont typeface="Wingdings" pitchFamily="2" charset="2"/>
              <a:buChar char="v"/>
            </a:pPr>
            <a:r>
              <a:rPr lang="en-US" b="1" u="sng" dirty="0" smtClean="0">
                <a:solidFill>
                  <a:schemeClr val="accent1"/>
                </a:solidFill>
                <a:latin typeface="Times New Roman" pitchFamily="18" charset="0"/>
                <a:cs typeface="Times New Roman" pitchFamily="18" charset="0"/>
              </a:rPr>
              <a:t>Egg hatching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3" name="Content Placeholder 2"/>
          <p:cNvSpPr>
            <a:spLocks noGrp="1"/>
          </p:cNvSpPr>
          <p:nvPr>
            <p:ph idx="1"/>
          </p:nvPr>
        </p:nvSpPr>
        <p:spPr>
          <a:xfrm>
            <a:off x="457200" y="1219200"/>
            <a:ext cx="8534400" cy="4906963"/>
          </a:xfrm>
        </p:spPr>
        <p:txBody>
          <a:bodyPr>
            <a:normAutofit/>
          </a:bodyPr>
          <a:lstStyle/>
          <a:p>
            <a:pPr algn="just"/>
            <a:r>
              <a:rPr lang="en-IN" sz="2400" dirty="0" smtClean="0">
                <a:latin typeface="Times New Roman" pitchFamily="18" charset="0"/>
                <a:cs typeface="Times New Roman" pitchFamily="18" charset="0"/>
              </a:rPr>
              <a:t>Egg hatching should take place in a clean tank, away from the maturation and spawning tanks to avoid contamination.</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Water quality should be maintained at 29–32°C and 32–35 </a:t>
            </a:r>
            <a:r>
              <a:rPr lang="en-IN" sz="2400" dirty="0" err="1" smtClean="0">
                <a:latin typeface="Times New Roman" pitchFamily="18" charset="0"/>
                <a:cs typeface="Times New Roman" pitchFamily="18" charset="0"/>
              </a:rPr>
              <a:t>ppt</a:t>
            </a:r>
            <a:r>
              <a:rPr lang="en-IN" sz="2400" dirty="0" smtClean="0">
                <a:latin typeface="Times New Roman" pitchFamily="18" charset="0"/>
                <a:cs typeface="Times New Roman" pitchFamily="18" charset="0"/>
              </a:rPr>
              <a:t> salinity for optimal hatching.</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Very slight aeration until the nauplii hatch.</a:t>
            </a:r>
          </a:p>
        </p:txBody>
      </p:sp>
      <p:pic>
        <p:nvPicPr>
          <p:cNvPr id="4" name="Picture 3" descr="Shrimp_nauplius.jpg"/>
          <p:cNvPicPr>
            <a:picLocks noChangeAspect="1"/>
          </p:cNvPicPr>
          <p:nvPr/>
        </p:nvPicPr>
        <p:blipFill>
          <a:blip r:embed="rId2" cstate="print"/>
          <a:stretch>
            <a:fillRect/>
          </a:stretch>
        </p:blipFill>
        <p:spPr>
          <a:xfrm>
            <a:off x="6324600" y="3505200"/>
            <a:ext cx="2599612" cy="2590800"/>
          </a:xfrm>
          <a:prstGeom prst="rect">
            <a:avLst/>
          </a:prstGeom>
        </p:spPr>
      </p:pic>
      <p:sp>
        <p:nvSpPr>
          <p:cNvPr id="5" name="TextBox 4"/>
          <p:cNvSpPr txBox="1"/>
          <p:nvPr/>
        </p:nvSpPr>
        <p:spPr>
          <a:xfrm>
            <a:off x="6629400" y="6172200"/>
            <a:ext cx="2209800" cy="369332"/>
          </a:xfrm>
          <a:prstGeom prst="rect">
            <a:avLst/>
          </a:prstGeom>
          <a:noFill/>
        </p:spPr>
        <p:txBody>
          <a:bodyPr wrap="square" rtlCol="0">
            <a:spAutoFit/>
          </a:bodyPr>
          <a:lstStyle/>
          <a:p>
            <a:pPr algn="ctr"/>
            <a:r>
              <a:rPr lang="en-IN" b="1" dirty="0" smtClean="0">
                <a:solidFill>
                  <a:srgbClr val="FF0000"/>
                </a:solidFill>
                <a:latin typeface="Times New Roman" pitchFamily="18" charset="0"/>
                <a:cs typeface="Times New Roman" pitchFamily="18" charset="0"/>
              </a:rPr>
              <a:t>NAUPLII</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latin typeface="Times New Roman" pitchFamily="18" charset="0"/>
                <a:cs typeface="Times New Roman" pitchFamily="18" charset="0"/>
              </a:rPr>
              <a:t>CONT..</a:t>
            </a:r>
            <a:endParaRPr lang="en-IN"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buNone/>
            </a:pPr>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The eggs are then transferred to the hatching tanks, which are prepared with 5–30 ppm EDTA and 0.05–0.1 ppm </a:t>
            </a:r>
            <a:r>
              <a:rPr lang="en-IN" sz="2400" dirty="0" err="1" smtClean="0">
                <a:latin typeface="Times New Roman" pitchFamily="18" charset="0"/>
                <a:cs typeface="Times New Roman" pitchFamily="18" charset="0"/>
              </a:rPr>
              <a:t>Treflan</a:t>
            </a:r>
            <a:r>
              <a:rPr lang="en-IN" sz="2400" dirty="0" smtClean="0">
                <a:latin typeface="Times New Roman" pitchFamily="18" charset="0"/>
                <a:cs typeface="Times New Roman" pitchFamily="18" charset="0"/>
              </a:rPr>
              <a:t> to remove heavy metals and fungi, respectively.</a:t>
            </a:r>
          </a:p>
          <a:p>
            <a:pPr>
              <a:buNone/>
            </a:pPr>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Nauplii display strong </a:t>
            </a:r>
            <a:r>
              <a:rPr lang="en-IN" sz="2400" dirty="0" smtClean="0">
                <a:solidFill>
                  <a:srgbClr val="FF0000"/>
                </a:solidFill>
                <a:latin typeface="Times New Roman" pitchFamily="18" charset="0"/>
                <a:cs typeface="Times New Roman" pitchFamily="18" charset="0"/>
              </a:rPr>
              <a:t>positive phototaxis</a:t>
            </a:r>
            <a:r>
              <a:rPr lang="en-IN" sz="2400" dirty="0" smtClean="0">
                <a:latin typeface="Times New Roman" pitchFamily="18" charset="0"/>
                <a:cs typeface="Times New Roman" pitchFamily="18" charset="0"/>
              </a:rPr>
              <a:t>.</a:t>
            </a:r>
          </a:p>
          <a:p>
            <a:pPr>
              <a:buNone/>
            </a:pPr>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Healthy nauplii can be harvested using a light to attract them to the water surface.</a:t>
            </a:r>
            <a:endParaRPr lang="en-IN"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65145" t="28622" r="9297" b="22553"/>
          <a:stretch>
            <a:fillRect/>
          </a:stretch>
        </p:blipFill>
        <p:spPr bwMode="auto">
          <a:xfrm>
            <a:off x="6244916" y="4343400"/>
            <a:ext cx="245712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l="26336" t="13468" r="11190" b="12452"/>
          <a:stretch>
            <a:fillRect/>
          </a:stretch>
        </p:blipFill>
        <p:spPr bwMode="auto">
          <a:xfrm>
            <a:off x="533400" y="304800"/>
            <a:ext cx="8077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US" b="1" u="sng" dirty="0" smtClean="0">
                <a:solidFill>
                  <a:schemeClr val="accent1"/>
                </a:solidFill>
              </a:rPr>
              <a:t>DISEASE TESTING </a:t>
            </a:r>
            <a:endParaRPr lang="en-IN" b="1" u="sng" dirty="0">
              <a:solidFill>
                <a:schemeClr val="accent1"/>
              </a:solidFill>
            </a:endParaRPr>
          </a:p>
        </p:txBody>
      </p:sp>
      <p:sp>
        <p:nvSpPr>
          <p:cNvPr id="5" name="Content Placeholder 4"/>
          <p:cNvSpPr>
            <a:spLocks noGrp="1"/>
          </p:cNvSpPr>
          <p:nvPr>
            <p:ph idx="1"/>
          </p:nvPr>
        </p:nvSpPr>
        <p:spPr>
          <a:xfrm>
            <a:off x="457200" y="1295400"/>
            <a:ext cx="8229600" cy="4830763"/>
          </a:xfrm>
        </p:spPr>
        <p:txBody>
          <a:bodyPr>
            <a:normAutofit/>
          </a:bodyPr>
          <a:lstStyle/>
          <a:p>
            <a:pPr algn="just"/>
            <a:r>
              <a:rPr lang="en-IN" sz="2400" dirty="0" smtClean="0">
                <a:latin typeface="Times New Roman" pitchFamily="18" charset="0"/>
                <a:cs typeface="Times New Roman" pitchFamily="18" charset="0"/>
              </a:rPr>
              <a:t>Once the healthy nauplii have been harvested, they can be checked for disease.</a:t>
            </a:r>
          </a:p>
          <a:p>
            <a:pPr algn="just"/>
            <a:r>
              <a:rPr lang="en-IN" sz="2400" dirty="0" smtClean="0">
                <a:latin typeface="Times New Roman" pitchFamily="18" charset="0"/>
                <a:cs typeface="Times New Roman" pitchFamily="18" charset="0"/>
              </a:rPr>
              <a:t>Test WSSV by PCR.</a:t>
            </a:r>
          </a:p>
          <a:p>
            <a:pPr algn="just"/>
            <a:r>
              <a:rPr lang="en-IN" sz="2400" dirty="0" smtClean="0">
                <a:latin typeface="Times New Roman" pitchFamily="18" charset="0"/>
                <a:cs typeface="Times New Roman" pitchFamily="18" charset="0"/>
              </a:rPr>
              <a:t>Test for </a:t>
            </a:r>
            <a:r>
              <a:rPr lang="en-US" sz="2400" dirty="0" smtClean="0">
                <a:latin typeface="Times New Roman" pitchFamily="18" charset="0"/>
                <a:cs typeface="Times New Roman" pitchFamily="18" charset="0"/>
              </a:rPr>
              <a:t>bacterial (</a:t>
            </a:r>
            <a:r>
              <a:rPr lang="en-US" sz="2400" i="1" dirty="0" smtClean="0">
                <a:latin typeface="Times New Roman" pitchFamily="18" charset="0"/>
                <a:cs typeface="Times New Roman" pitchFamily="18" charset="0"/>
              </a:rPr>
              <a:t>Vibrio spp.),</a:t>
            </a:r>
            <a:r>
              <a:rPr lang="en-US" sz="2400" dirty="0" smtClean="0">
                <a:latin typeface="Times New Roman" pitchFamily="18" charset="0"/>
                <a:cs typeface="Times New Roman" pitchFamily="18" charset="0"/>
              </a:rPr>
              <a:t> fungal.</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WSSV-positive nauplii should be rejected and destroyed by chlorinating at 500–1000 ppm.</a:t>
            </a:r>
          </a:p>
          <a:p>
            <a:pPr algn="just"/>
            <a:r>
              <a:rPr lang="en-IN" sz="2400" dirty="0" smtClean="0">
                <a:latin typeface="Times New Roman" pitchFamily="18" charset="0"/>
                <a:cs typeface="Times New Roman" pitchFamily="18" charset="0"/>
              </a:rPr>
              <a:t>The temperature and salinity in the holding tanks should be checked.</a:t>
            </a:r>
          </a:p>
          <a:p>
            <a:pPr algn="just"/>
            <a:r>
              <a:rPr lang="en-IN" sz="2400" dirty="0" smtClean="0">
                <a:latin typeface="Times New Roman" pitchFamily="18" charset="0"/>
                <a:cs typeface="Times New Roman" pitchFamily="18" charset="0"/>
              </a:rPr>
              <a:t>The nauplii are then ready to be transferred to the larval-rearing tanks.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IN" b="1" dirty="0" smtClean="0">
                <a:solidFill>
                  <a:schemeClr val="accent1"/>
                </a:solidFill>
                <a:latin typeface="Times New Roman" pitchFamily="18" charset="0"/>
                <a:cs typeface="Times New Roman" pitchFamily="18" charset="0"/>
              </a:rPr>
              <a:t>IMPORTANT LARVAL DISEASES</a:t>
            </a:r>
            <a:endParaRPr lang="en-IN"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525963"/>
          </a:xfrm>
        </p:spPr>
        <p:txBody>
          <a:bodyPr>
            <a:normAutofit/>
          </a:bodyPr>
          <a:lstStyle/>
          <a:p>
            <a:pPr algn="just">
              <a:buFont typeface="Wingdings" pitchFamily="2" charset="2"/>
              <a:buChar char="v"/>
            </a:pPr>
            <a:r>
              <a:rPr lang="en-IN" sz="2400" dirty="0" smtClean="0">
                <a:latin typeface="Times New Roman" pitchFamily="18" charset="0"/>
                <a:cs typeface="Times New Roman" pitchFamily="18" charset="0"/>
              </a:rPr>
              <a:t>Monodon baculovirus (MBV)</a:t>
            </a:r>
          </a:p>
          <a:p>
            <a:pPr algn="just">
              <a:buFont typeface="Wingdings" pitchFamily="2" charset="2"/>
              <a:buChar char="v"/>
            </a:pPr>
            <a:r>
              <a:rPr lang="en-IN" sz="2400" dirty="0" smtClean="0">
                <a:latin typeface="Times New Roman" pitchFamily="18" charset="0"/>
                <a:cs typeface="Times New Roman" pitchFamily="18" charset="0"/>
              </a:rPr>
              <a:t>White Spot Syndrome Virus (WSSV)</a:t>
            </a:r>
          </a:p>
          <a:p>
            <a:pPr algn="just">
              <a:buFont typeface="Wingdings" pitchFamily="2" charset="2"/>
              <a:buChar char="v"/>
            </a:pPr>
            <a:r>
              <a:rPr lang="en-IN" sz="2400" dirty="0" err="1" smtClean="0">
                <a:latin typeface="Times New Roman" pitchFamily="18" charset="0"/>
                <a:cs typeface="Times New Roman" pitchFamily="18" charset="0"/>
              </a:rPr>
              <a:t>Baculoviral</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midgut</a:t>
            </a:r>
            <a:r>
              <a:rPr lang="en-IN" sz="2400" dirty="0" smtClean="0">
                <a:latin typeface="Times New Roman" pitchFamily="18" charset="0"/>
                <a:cs typeface="Times New Roman" pitchFamily="18" charset="0"/>
              </a:rPr>
              <a:t> gland necrosis virus (BMNV)</a:t>
            </a:r>
          </a:p>
          <a:p>
            <a:pPr algn="just">
              <a:buFont typeface="Wingdings" pitchFamily="2" charset="2"/>
              <a:buChar char="v"/>
            </a:pPr>
            <a:r>
              <a:rPr lang="en-IN" sz="2400" dirty="0" smtClean="0">
                <a:latin typeface="Times New Roman" pitchFamily="18" charset="0"/>
                <a:cs typeface="Times New Roman" pitchFamily="18" charset="0"/>
              </a:rPr>
              <a:t>Vibriosis (</a:t>
            </a:r>
            <a:r>
              <a:rPr lang="en-IN" sz="2400" i="1" dirty="0" smtClean="0">
                <a:latin typeface="Times New Roman" pitchFamily="18" charset="0"/>
                <a:cs typeface="Times New Roman" pitchFamily="18" charset="0"/>
              </a:rPr>
              <a:t>Vibrio)</a:t>
            </a: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Larval mycosis(</a:t>
            </a:r>
            <a:r>
              <a:rPr lang="en-IN" sz="2400" i="1" dirty="0" err="1" smtClean="0">
                <a:latin typeface="Times New Roman" pitchFamily="18" charset="0"/>
                <a:cs typeface="Times New Roman" pitchFamily="18" charset="0"/>
              </a:rPr>
              <a:t>Lagenidium</a:t>
            </a:r>
            <a:r>
              <a:rPr lang="en-IN" sz="2400" i="1" dirty="0" smtClean="0">
                <a:latin typeface="Times New Roman" pitchFamily="18" charset="0"/>
                <a:cs typeface="Times New Roman" pitchFamily="18" charset="0"/>
              </a:rPr>
              <a:t> and </a:t>
            </a:r>
            <a:r>
              <a:rPr lang="en-IN" sz="2400" i="1" dirty="0" err="1" smtClean="0">
                <a:latin typeface="Times New Roman" pitchFamily="18" charset="0"/>
                <a:cs typeface="Times New Roman" pitchFamily="18" charset="0"/>
              </a:rPr>
              <a:t>Sirolpidium</a:t>
            </a:r>
            <a:r>
              <a:rPr lang="en-IN" sz="2400" i="1" dirty="0" smtClean="0">
                <a:latin typeface="Times New Roman" pitchFamily="18" charset="0"/>
                <a:cs typeface="Times New Roman" pitchFamily="18" charset="0"/>
              </a:rPr>
              <a:t> spp.)</a:t>
            </a: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Ciliate infestation (</a:t>
            </a:r>
            <a:r>
              <a:rPr lang="en-IN" sz="2400" i="1" dirty="0" err="1" smtClean="0">
                <a:latin typeface="Times New Roman" pitchFamily="18" charset="0"/>
                <a:cs typeface="Times New Roman" pitchFamily="18" charset="0"/>
              </a:rPr>
              <a:t>Zoothamnium</a:t>
            </a:r>
            <a:r>
              <a:rPr lang="en-IN" sz="2400" i="1" dirty="0" smtClean="0">
                <a:latin typeface="Times New Roman" pitchFamily="18" charset="0"/>
                <a:cs typeface="Times New Roman" pitchFamily="18" charset="0"/>
              </a:rPr>
              <a:t> and </a:t>
            </a:r>
            <a:r>
              <a:rPr lang="en-IN" sz="2400" i="1" dirty="0" err="1" smtClean="0">
                <a:latin typeface="Times New Roman" pitchFamily="18" charset="0"/>
                <a:cs typeface="Times New Roman" pitchFamily="18" charset="0"/>
              </a:rPr>
              <a:t>Vorticella</a:t>
            </a:r>
            <a:r>
              <a:rPr lang="en-IN" sz="2400" i="1" dirty="0" smtClean="0">
                <a:latin typeface="Times New Roman" pitchFamily="18" charset="0"/>
                <a:cs typeface="Times New Roman" pitchFamily="18" charset="0"/>
              </a:rPr>
              <a:t> spp.)</a:t>
            </a: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Swollen hind gut (SHG)(causative agent not known)</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latin typeface="Times New Roman" pitchFamily="18" charset="0"/>
                <a:cs typeface="Times New Roman" pitchFamily="18" charset="0"/>
              </a:rPr>
              <a:t>Post- spawning procedures</a:t>
            </a:r>
            <a:endParaRPr lang="en-IN" sz="4000" b="1" dirty="0"/>
          </a:p>
        </p:txBody>
      </p:sp>
      <p:sp>
        <p:nvSpPr>
          <p:cNvPr id="3" name="Content Placeholder 2"/>
          <p:cNvSpPr>
            <a:spLocks noGrp="1"/>
          </p:cNvSpPr>
          <p:nvPr>
            <p:ph idx="1"/>
          </p:nvPr>
        </p:nvSpPr>
        <p:spPr>
          <a:xfrm>
            <a:off x="228600" y="1371600"/>
            <a:ext cx="8915400" cy="5257800"/>
          </a:xfrm>
        </p:spPr>
        <p:txBody>
          <a:bodyPr>
            <a:normAutofit/>
          </a:bodyPr>
          <a:lstStyle/>
          <a:p>
            <a:pPr>
              <a:buFont typeface="Wingdings" pitchFamily="2" charset="2"/>
              <a:buChar char="v"/>
            </a:pPr>
            <a:r>
              <a:rPr lang="en-US" b="1" u="sng" dirty="0" smtClean="0">
                <a:solidFill>
                  <a:schemeClr val="accent1"/>
                </a:solidFill>
                <a:latin typeface="Times New Roman" pitchFamily="18" charset="0"/>
                <a:cs typeface="Times New Roman" pitchFamily="18" charset="0"/>
              </a:rPr>
              <a:t>Larval rearing unit preparation &amp; management </a:t>
            </a:r>
          </a:p>
          <a:p>
            <a:pPr>
              <a:buNone/>
            </a:pPr>
            <a:r>
              <a:rPr lang="en-US" sz="2400" dirty="0" smtClean="0">
                <a:latin typeface="Times New Roman" pitchFamily="18" charset="0"/>
                <a:cs typeface="Times New Roman" pitchFamily="18" charset="0"/>
              </a:rPr>
              <a:t>                 The larvae is now transferred to nursery tanks.</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Larval rearing unit </a:t>
            </a:r>
          </a:p>
          <a:p>
            <a:pPr>
              <a:buNone/>
            </a:pPr>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                                    1</a:t>
            </a:r>
            <a:r>
              <a:rPr lang="en-US" sz="2400" b="1" baseline="30000" dirty="0"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 phase      2</a:t>
            </a:r>
            <a:r>
              <a:rPr lang="en-US" sz="2400" b="1" baseline="30000" dirty="0" smtClean="0">
                <a:latin typeface="Times New Roman" pitchFamily="18" charset="0"/>
                <a:cs typeface="Times New Roman" pitchFamily="18" charset="0"/>
              </a:rPr>
              <a:t>nd</a:t>
            </a:r>
            <a:r>
              <a:rPr lang="en-US" sz="2400" b="1" dirty="0" smtClean="0">
                <a:latin typeface="Times New Roman" pitchFamily="18" charset="0"/>
                <a:cs typeface="Times New Roman" pitchFamily="18" charset="0"/>
              </a:rPr>
              <a:t> phase</a:t>
            </a:r>
          </a:p>
          <a:p>
            <a:pPr>
              <a:buNone/>
            </a:pPr>
            <a:r>
              <a:rPr lang="en-US" sz="24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Disinfectant should be used.</a:t>
            </a:r>
          </a:p>
          <a:p>
            <a:pPr>
              <a:buNone/>
            </a:pPr>
            <a:r>
              <a:rPr lang="en-US" sz="2400" dirty="0" smtClean="0">
                <a:latin typeface="Times New Roman" pitchFamily="18" charset="0"/>
                <a:cs typeface="Times New Roman" pitchFamily="18" charset="0"/>
              </a:rPr>
              <a:t> </a:t>
            </a:r>
          </a:p>
        </p:txBody>
      </p:sp>
      <p:cxnSp>
        <p:nvCxnSpPr>
          <p:cNvPr id="5" name="Straight Arrow Connector 4"/>
          <p:cNvCxnSpPr/>
          <p:nvPr/>
        </p:nvCxnSpPr>
        <p:spPr>
          <a:xfrm rot="10800000" flipV="1">
            <a:off x="3733800" y="2819400"/>
            <a:ext cx="533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rot="16200000" flipH="1">
            <a:off x="4267200" y="2819400"/>
            <a:ext cx="457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838200" y="3733800"/>
            <a:ext cx="3124200"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larvae are transferred to a ‘U’ or ‘V’ shaped bottom tank.  </a:t>
            </a:r>
            <a:endParaRPr lang="en-IN" sz="2400" dirty="0"/>
          </a:p>
        </p:txBody>
      </p:sp>
      <p:sp>
        <p:nvSpPr>
          <p:cNvPr id="11" name="TextBox 10"/>
          <p:cNvSpPr txBox="1"/>
          <p:nvPr/>
        </p:nvSpPr>
        <p:spPr>
          <a:xfrm>
            <a:off x="4800600" y="3657600"/>
            <a:ext cx="4114800" cy="1569660"/>
          </a:xfrm>
          <a:prstGeom prst="rect">
            <a:avLst/>
          </a:prstGeom>
          <a:noFill/>
        </p:spPr>
        <p:txBody>
          <a:bodyPr wrap="square" rtlCol="0">
            <a:spAutoFit/>
          </a:bodyPr>
          <a:lstStyle/>
          <a:p>
            <a:pPr algn="just">
              <a:buNone/>
            </a:pPr>
            <a:r>
              <a:rPr lang="en-US" sz="2400" dirty="0" smtClean="0">
                <a:latin typeface="Times New Roman" pitchFamily="18" charset="0"/>
                <a:cs typeface="Times New Roman" pitchFamily="18" charset="0"/>
              </a:rPr>
              <a:t>larvae are transferred to large, flat-bottomed tank for the PL culture and stoked until harvesting.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just">
              <a:buNone/>
            </a:pPr>
            <a:r>
              <a:rPr lang="en-IN" sz="2400" dirty="0" smtClean="0">
                <a:latin typeface="Times New Roman" pitchFamily="18" charset="0"/>
                <a:cs typeface="Times New Roman" pitchFamily="18" charset="0"/>
              </a:rPr>
              <a:t>    There are many factors involved in </a:t>
            </a:r>
            <a:r>
              <a:rPr lang="en-IN" sz="2400" b="1" dirty="0" smtClean="0">
                <a:solidFill>
                  <a:srgbClr val="FF0000"/>
                </a:solidFill>
                <a:latin typeface="Times New Roman" pitchFamily="18" charset="0"/>
                <a:cs typeface="Times New Roman" pitchFamily="18" charset="0"/>
              </a:rPr>
              <a:t>managing larval rearing </a:t>
            </a:r>
            <a:r>
              <a:rPr lang="en-IN" sz="2400" dirty="0" smtClean="0">
                <a:latin typeface="Times New Roman" pitchFamily="18" charset="0"/>
                <a:cs typeface="Times New Roman" pitchFamily="18" charset="0"/>
              </a:rPr>
              <a:t>and health in the hatchery:</a:t>
            </a:r>
          </a:p>
          <a:p>
            <a:pPr algn="just">
              <a:buNone/>
            </a:pPr>
            <a:endParaRPr lang="en-IN" sz="2400" dirty="0" smtClean="0">
              <a:latin typeface="Times New Roman" pitchFamily="18" charset="0"/>
              <a:cs typeface="Times New Roman" pitchFamily="18" charset="0"/>
            </a:endParaRPr>
          </a:p>
          <a:p>
            <a:pPr algn="just">
              <a:buFont typeface="Wingdings" pitchFamily="2" charset="2"/>
              <a:buChar char="ü"/>
            </a:pPr>
            <a:r>
              <a:rPr lang="en-IN" sz="2400" dirty="0" smtClean="0">
                <a:latin typeface="Times New Roman" pitchFamily="18" charset="0"/>
                <a:cs typeface="Times New Roman" pitchFamily="18" charset="0"/>
              </a:rPr>
              <a:t>reduce stress levels</a:t>
            </a:r>
          </a:p>
          <a:p>
            <a:pPr algn="just">
              <a:buFont typeface="Wingdings" pitchFamily="2" charset="2"/>
              <a:buChar char="ü"/>
            </a:pPr>
            <a:r>
              <a:rPr lang="en-US" sz="2400" dirty="0" smtClean="0">
                <a:latin typeface="Times New Roman" pitchFamily="18" charset="0"/>
                <a:cs typeface="Times New Roman" pitchFamily="18" charset="0"/>
              </a:rPr>
              <a:t>Appropriate water exchange protocols </a:t>
            </a:r>
          </a:p>
          <a:p>
            <a:pPr algn="just">
              <a:buFont typeface="Wingdings" pitchFamily="2" charset="2"/>
              <a:buChar char="ü"/>
            </a:pPr>
            <a:r>
              <a:rPr lang="en-IN" sz="2400" dirty="0" smtClean="0">
                <a:latin typeface="Times New Roman" pitchFamily="18" charset="0"/>
                <a:cs typeface="Times New Roman" pitchFamily="18" charset="0"/>
              </a:rPr>
              <a:t>Siphoning of wastes</a:t>
            </a:r>
          </a:p>
          <a:p>
            <a:pPr algn="just">
              <a:buFont typeface="Wingdings" pitchFamily="2" charset="2"/>
              <a:buChar char="ü"/>
            </a:pPr>
            <a:r>
              <a:rPr lang="en-IN" sz="2400" dirty="0" smtClean="0">
                <a:latin typeface="Times New Roman" pitchFamily="18" charset="0"/>
                <a:cs typeface="Times New Roman" pitchFamily="18" charset="0"/>
              </a:rPr>
              <a:t>Aeration</a:t>
            </a:r>
          </a:p>
          <a:p>
            <a:pPr algn="just">
              <a:buFont typeface="Wingdings" pitchFamily="2" charset="2"/>
              <a:buChar char="ü"/>
            </a:pPr>
            <a:r>
              <a:rPr lang="en-IN" sz="2400" dirty="0" smtClean="0">
                <a:latin typeface="Times New Roman" pitchFamily="18" charset="0"/>
                <a:cs typeface="Times New Roman" pitchFamily="18" charset="0"/>
              </a:rPr>
              <a:t>Water quality monitoring- temperature, salinity, pH (7.8–8.2), ammonia(&lt;0.1 ppm NH3), nitrite (&lt;0.1 ppm NO2) and bacterial concentrations.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uFont typeface="Wingdings" pitchFamily="2" charset="2"/>
              <a:buChar char="v"/>
            </a:pPr>
            <a:r>
              <a:rPr lang="en-US" sz="3600" b="1" u="sng" dirty="0" smtClean="0">
                <a:solidFill>
                  <a:schemeClr val="accent1"/>
                </a:solidFill>
                <a:latin typeface="Times New Roman" pitchFamily="18" charset="0"/>
                <a:cs typeface="Times New Roman" pitchFamily="18" charset="0"/>
              </a:rPr>
              <a:t>Larval nutrition and health management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3" name="Content Placeholder 2"/>
          <p:cNvSpPr>
            <a:spLocks noGrp="1"/>
          </p:cNvSpPr>
          <p:nvPr>
            <p:ph idx="1"/>
          </p:nvPr>
        </p:nvSpPr>
        <p:spPr>
          <a:xfrm>
            <a:off x="457200" y="990600"/>
            <a:ext cx="8229600" cy="5135563"/>
          </a:xfrm>
        </p:spPr>
        <p:txBody>
          <a:bodyPr>
            <a:normAutofit/>
          </a:bodyPr>
          <a:lstStyle/>
          <a:p>
            <a:pPr algn="just"/>
            <a:r>
              <a:rPr lang="en-IN" sz="2400" dirty="0" smtClean="0">
                <a:latin typeface="Times New Roman" pitchFamily="18" charset="0"/>
                <a:cs typeface="Times New Roman" pitchFamily="18" charset="0"/>
              </a:rPr>
              <a:t>All sources of live, fresh or frozen food should be considered from the point of view of pathogen risk.</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Use of live/preserved algae.</a:t>
            </a:r>
          </a:p>
          <a:p>
            <a:pPr algn="just">
              <a:buNone/>
            </a:pPr>
            <a:endParaRPr lang="en-IN" sz="2400" dirty="0" smtClean="0">
              <a:latin typeface="Times New Roman" pitchFamily="18" charset="0"/>
              <a:cs typeface="Times New Roman" pitchFamily="18" charset="0"/>
            </a:endParaRPr>
          </a:p>
          <a:p>
            <a:pPr algn="just"/>
            <a:r>
              <a:rPr lang="en-IN" sz="2400" i="1" dirty="0" smtClean="0">
                <a:latin typeface="Times New Roman" pitchFamily="18" charset="0"/>
                <a:cs typeface="Times New Roman" pitchFamily="18" charset="0"/>
              </a:rPr>
              <a:t>Artemia is </a:t>
            </a:r>
            <a:r>
              <a:rPr lang="en-IN" sz="2400" dirty="0" smtClean="0">
                <a:latin typeface="Times New Roman" pitchFamily="18" charset="0"/>
                <a:cs typeface="Times New Roman" pitchFamily="18" charset="0"/>
              </a:rPr>
              <a:t>the most important food item available to the shrimp hatchery.</a:t>
            </a:r>
          </a:p>
          <a:p>
            <a:pPr algn="just">
              <a:buNone/>
            </a:pP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Artificial feeds.</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Sufficient aeration should be provided to maintain the dry or liquid feed particles in suspension at all times.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l="14977" t="20203" r="52840" b="24237"/>
          <a:stretch>
            <a:fillRect/>
          </a:stretch>
        </p:blipFill>
        <p:spPr bwMode="auto">
          <a:xfrm>
            <a:off x="4724400" y="2545976"/>
            <a:ext cx="3971636" cy="385482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4861" t="22917" r="52928" b="22917"/>
          <a:stretch>
            <a:fillRect/>
          </a:stretch>
        </p:blipFill>
        <p:spPr bwMode="auto">
          <a:xfrm>
            <a:off x="139212" y="457200"/>
            <a:ext cx="443278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C00000"/>
                </a:solidFill>
                <a:latin typeface="Times New Roman" pitchFamily="18" charset="0"/>
                <a:cs typeface="Times New Roman" pitchFamily="18" charset="0"/>
              </a:rPr>
              <a:t>BIONOMICS &amp; LIFE HISTORY</a:t>
            </a:r>
            <a:endParaRPr lang="en-US" sz="4000" b="1" dirty="0">
              <a:solidFill>
                <a:srgbClr val="C0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l="34847" t="15153" r="42424" b="12452"/>
          <a:stretch>
            <a:fillRect/>
          </a:stretch>
        </p:blipFill>
        <p:spPr bwMode="auto">
          <a:xfrm rot="5400000">
            <a:off x="2658750" y="-372749"/>
            <a:ext cx="4021766" cy="7205665"/>
          </a:xfrm>
          <a:prstGeom prst="rect">
            <a:avLst/>
          </a:prstGeom>
          <a:noFill/>
          <a:ln w="9525">
            <a:noFill/>
            <a:miter lim="800000"/>
            <a:headEnd/>
            <a:tailEnd/>
          </a:ln>
          <a:effectLst/>
        </p:spPr>
      </p:pic>
      <p:sp>
        <p:nvSpPr>
          <p:cNvPr id="5" name="TextBox 4"/>
          <p:cNvSpPr txBox="1"/>
          <p:nvPr/>
        </p:nvSpPr>
        <p:spPr>
          <a:xfrm>
            <a:off x="1600200" y="5638800"/>
            <a:ext cx="5638800" cy="369332"/>
          </a:xfrm>
          <a:prstGeom prst="rect">
            <a:avLst/>
          </a:prstGeom>
          <a:noFill/>
        </p:spPr>
        <p:txBody>
          <a:bodyPr wrap="square" rtlCol="0">
            <a:spAutoFit/>
          </a:bodyPr>
          <a:lstStyle/>
          <a:p>
            <a:pPr algn="ctr"/>
            <a:r>
              <a:rPr lang="en-US" b="1" u="sng" dirty="0" smtClean="0">
                <a:solidFill>
                  <a:srgbClr val="0070C0"/>
                </a:solidFill>
                <a:latin typeface="Times New Roman" pitchFamily="18" charset="0"/>
                <a:cs typeface="Times New Roman" pitchFamily="18" charset="0"/>
              </a:rPr>
              <a:t>Lateral view of P. monodon showing important parts</a:t>
            </a:r>
            <a:endParaRPr lang="en-US" b="1" u="sng"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v"/>
            </a:pPr>
            <a:r>
              <a:rPr lang="en-US" sz="3200" b="1" u="sng" dirty="0" smtClean="0">
                <a:solidFill>
                  <a:schemeClr val="accent1"/>
                </a:solidFill>
                <a:latin typeface="Times New Roman" pitchFamily="18" charset="0"/>
                <a:cs typeface="Times New Roman" pitchFamily="18" charset="0"/>
              </a:rPr>
              <a:t>Testing/selection of post larvae</a:t>
            </a:r>
            <a:endParaRPr lang="en-IN" sz="3200" b="1" u="sng" dirty="0">
              <a:solidFill>
                <a:schemeClr val="accent1"/>
              </a:solidFill>
            </a:endParaRPr>
          </a:p>
        </p:txBody>
      </p:sp>
      <p:sp>
        <p:nvSpPr>
          <p:cNvPr id="3" name="Content Placeholder 2"/>
          <p:cNvSpPr>
            <a:spLocks noGrp="1"/>
          </p:cNvSpPr>
          <p:nvPr>
            <p:ph idx="1"/>
          </p:nvPr>
        </p:nvSpPr>
        <p:spPr>
          <a:xfrm>
            <a:off x="304800" y="1219200"/>
            <a:ext cx="8382000" cy="5257800"/>
          </a:xfrm>
        </p:spPr>
        <p:txBody>
          <a:bodyPr>
            <a:normAutofit/>
          </a:bodyPr>
          <a:lstStyle/>
          <a:p>
            <a:pPr algn="just">
              <a:buNone/>
            </a:pPr>
            <a:r>
              <a:rPr lang="en-IN" sz="2400" dirty="0" smtClean="0">
                <a:latin typeface="Times New Roman" pitchFamily="18" charset="0"/>
                <a:cs typeface="Times New Roman" pitchFamily="18" charset="0"/>
              </a:rPr>
              <a:t>The PL quality assessment involves five main areas: </a:t>
            </a:r>
          </a:p>
          <a:p>
            <a:pPr algn="just"/>
            <a:r>
              <a:rPr lang="en-IN" sz="2400" b="1" u="sng" dirty="0" smtClean="0">
                <a:solidFill>
                  <a:schemeClr val="accent6">
                    <a:lumMod val="75000"/>
                  </a:schemeClr>
                </a:solidFill>
                <a:latin typeface="Times New Roman" pitchFamily="18" charset="0"/>
                <a:cs typeface="Times New Roman" pitchFamily="18" charset="0"/>
              </a:rPr>
              <a:t>Gross examination:</a:t>
            </a:r>
          </a:p>
          <a:p>
            <a:pPr algn="just">
              <a:buNone/>
            </a:pPr>
            <a:r>
              <a:rPr lang="en-US" sz="2400" dirty="0" smtClean="0">
                <a:latin typeface="Times New Roman" pitchFamily="18" charset="0"/>
                <a:cs typeface="Times New Roman" pitchFamily="18" charset="0"/>
              </a:rPr>
              <a:t>(Size, color, activity, behavior, feeding and gut fullness)</a:t>
            </a:r>
            <a:endParaRPr lang="en-IN" sz="2400" dirty="0" smtClean="0">
              <a:latin typeface="Times New Roman" pitchFamily="18" charset="0"/>
              <a:cs typeface="Times New Roman" pitchFamily="18" charset="0"/>
            </a:endParaRPr>
          </a:p>
          <a:p>
            <a:pPr algn="just"/>
            <a:r>
              <a:rPr lang="en-IN" sz="2400" b="1" u="sng" dirty="0" smtClean="0">
                <a:solidFill>
                  <a:schemeClr val="accent6">
                    <a:lumMod val="75000"/>
                  </a:schemeClr>
                </a:solidFill>
                <a:latin typeface="Times New Roman" pitchFamily="18" charset="0"/>
                <a:cs typeface="Times New Roman" pitchFamily="18" charset="0"/>
              </a:rPr>
              <a:t>Microscopic examination(40x):</a:t>
            </a:r>
          </a:p>
          <a:p>
            <a:pPr algn="just">
              <a:buNone/>
            </a:pPr>
            <a:r>
              <a:rPr lang="en-US" sz="2400" dirty="0" smtClean="0">
                <a:latin typeface="Times New Roman" pitchFamily="18" charset="0"/>
                <a:cs typeface="Times New Roman" pitchFamily="18" charset="0"/>
              </a:rPr>
              <a:t>(Gut condition, fouling, deformity)</a:t>
            </a:r>
            <a:endParaRPr lang="en-IN" sz="2400" dirty="0" smtClean="0">
              <a:latin typeface="Times New Roman" pitchFamily="18" charset="0"/>
              <a:cs typeface="Times New Roman" pitchFamily="18" charset="0"/>
            </a:endParaRPr>
          </a:p>
          <a:p>
            <a:pPr algn="just"/>
            <a:r>
              <a:rPr lang="en-IN" sz="2400" b="1" u="sng" dirty="0" smtClean="0">
                <a:solidFill>
                  <a:schemeClr val="accent6">
                    <a:lumMod val="75000"/>
                  </a:schemeClr>
                </a:solidFill>
                <a:latin typeface="Times New Roman" pitchFamily="18" charset="0"/>
                <a:cs typeface="Times New Roman" pitchFamily="18" charset="0"/>
              </a:rPr>
              <a:t>Stress test:</a:t>
            </a:r>
          </a:p>
          <a:p>
            <a:pPr algn="just">
              <a:buNone/>
            </a:pPr>
            <a:r>
              <a:rPr lang="en-US" sz="2400" dirty="0" smtClean="0">
                <a:latin typeface="Times New Roman" pitchFamily="18" charset="0"/>
                <a:cs typeface="Times New Roman" pitchFamily="18" charset="0"/>
              </a:rPr>
              <a:t>(</a:t>
            </a:r>
            <a:r>
              <a:rPr lang="en-IN" sz="2400" dirty="0" smtClean="0"/>
              <a:t>Salinity =28–32 </a:t>
            </a:r>
            <a:r>
              <a:rPr lang="en-IN" sz="2400" dirty="0" err="1" smtClean="0"/>
              <a:t>ppt</a:t>
            </a:r>
            <a:r>
              <a:rPr lang="en-IN" sz="2400" dirty="0" smtClean="0"/>
              <a:t>)</a:t>
            </a:r>
            <a:endParaRPr lang="en-IN" sz="2400" dirty="0" smtClean="0">
              <a:latin typeface="Times New Roman" pitchFamily="18" charset="0"/>
              <a:cs typeface="Times New Roman" pitchFamily="18" charset="0"/>
            </a:endParaRPr>
          </a:p>
          <a:p>
            <a:pPr algn="just"/>
            <a:r>
              <a:rPr lang="en-IN" sz="2400" b="1" i="1" u="sng" dirty="0" smtClean="0">
                <a:solidFill>
                  <a:schemeClr val="accent6">
                    <a:lumMod val="75000"/>
                  </a:schemeClr>
                </a:solidFill>
                <a:latin typeface="Times New Roman" pitchFamily="18" charset="0"/>
                <a:cs typeface="Times New Roman" pitchFamily="18" charset="0"/>
              </a:rPr>
              <a:t>Vibrio </a:t>
            </a:r>
            <a:r>
              <a:rPr lang="en-IN" sz="2400" b="1" u="sng" dirty="0" smtClean="0">
                <a:solidFill>
                  <a:schemeClr val="accent6">
                    <a:lumMod val="75000"/>
                  </a:schemeClr>
                </a:solidFill>
                <a:latin typeface="Times New Roman" pitchFamily="18" charset="0"/>
                <a:cs typeface="Times New Roman" pitchFamily="18" charset="0"/>
              </a:rPr>
              <a:t>test:</a:t>
            </a:r>
          </a:p>
          <a:p>
            <a:pPr algn="just">
              <a:buNone/>
            </a:pPr>
            <a:r>
              <a:rPr lang="en-US" sz="2400"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To check for potentially harmful </a:t>
            </a:r>
            <a:r>
              <a:rPr lang="en-IN" sz="2400" i="1" dirty="0" smtClean="0">
                <a:latin typeface="Times New Roman" pitchFamily="18" charset="0"/>
                <a:cs typeface="Times New Roman" pitchFamily="18" charset="0"/>
              </a:rPr>
              <a:t>Vibrio spp. </a:t>
            </a:r>
            <a:r>
              <a:rPr lang="en-IN" sz="2400" dirty="0" smtClean="0">
                <a:latin typeface="Times New Roman" pitchFamily="18" charset="0"/>
                <a:cs typeface="Times New Roman" pitchFamily="18" charset="0"/>
              </a:rPr>
              <a:t>in the </a:t>
            </a:r>
            <a:r>
              <a:rPr lang="en-IN" sz="2400" i="1" dirty="0" smtClean="0">
                <a:latin typeface="Times New Roman" pitchFamily="18" charset="0"/>
                <a:cs typeface="Times New Roman" pitchFamily="18" charset="0"/>
              </a:rPr>
              <a:t>PL)</a:t>
            </a:r>
            <a:endParaRPr lang="en-IN" sz="2400" dirty="0" smtClean="0">
              <a:latin typeface="Times New Roman" pitchFamily="18" charset="0"/>
              <a:cs typeface="Times New Roman" pitchFamily="18" charset="0"/>
            </a:endParaRPr>
          </a:p>
          <a:p>
            <a:pPr algn="just"/>
            <a:r>
              <a:rPr lang="en-IN" sz="2400" b="1" u="sng" dirty="0" smtClean="0">
                <a:solidFill>
                  <a:schemeClr val="accent6">
                    <a:lumMod val="75000"/>
                  </a:schemeClr>
                </a:solidFill>
                <a:latin typeface="Times New Roman" pitchFamily="18" charset="0"/>
                <a:cs typeface="Times New Roman" pitchFamily="18" charset="0"/>
              </a:rPr>
              <a:t>PCR screening:</a:t>
            </a:r>
          </a:p>
          <a:p>
            <a:pPr algn="just">
              <a:buNone/>
            </a:pPr>
            <a:r>
              <a:rPr lang="en-US" sz="2400"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Testing for WSSV)</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buFont typeface="Wingdings" pitchFamily="2" charset="2"/>
              <a:buChar char="v"/>
            </a:pPr>
            <a:r>
              <a:rPr lang="en-US" sz="3600" b="1" u="sng" dirty="0" smtClean="0">
                <a:solidFill>
                  <a:schemeClr val="accent1"/>
                </a:solidFill>
                <a:latin typeface="Times New Roman" pitchFamily="18" charset="0"/>
                <a:cs typeface="Times New Roman" pitchFamily="18" charset="0"/>
              </a:rPr>
              <a:t>PL harvest and transportation </a:t>
            </a:r>
            <a:r>
              <a:rPr lang="en-US" sz="3200" b="1" u="sng" dirty="0" smtClean="0">
                <a:solidFill>
                  <a:schemeClr val="accent1"/>
                </a:solidFill>
                <a:latin typeface="Times New Roman" pitchFamily="18" charset="0"/>
                <a:cs typeface="Times New Roman" pitchFamily="18" charset="0"/>
              </a:rPr>
              <a:t/>
            </a:r>
            <a:br>
              <a:rPr lang="en-US" sz="3200" b="1" u="sng" dirty="0" smtClean="0">
                <a:solidFill>
                  <a:schemeClr val="accent1"/>
                </a:solidFill>
                <a:latin typeface="Times New Roman" pitchFamily="18" charset="0"/>
                <a:cs typeface="Times New Roman" pitchFamily="18" charset="0"/>
              </a:rPr>
            </a:br>
            <a:endParaRPr lang="en-IN" sz="3200" b="1" u="sng" dirty="0">
              <a:solidFill>
                <a:schemeClr val="accent1"/>
              </a:solidFill>
            </a:endParaRPr>
          </a:p>
        </p:txBody>
      </p:sp>
      <p:sp>
        <p:nvSpPr>
          <p:cNvPr id="3" name="Content Placeholder 2"/>
          <p:cNvSpPr>
            <a:spLocks noGrp="1"/>
          </p:cNvSpPr>
          <p:nvPr>
            <p:ph idx="1"/>
          </p:nvPr>
        </p:nvSpPr>
        <p:spPr>
          <a:xfrm>
            <a:off x="457200" y="990600"/>
            <a:ext cx="8229600" cy="5135563"/>
          </a:xfrm>
        </p:spPr>
        <p:txBody>
          <a:bodyPr>
            <a:normAutofit/>
          </a:bodyPr>
          <a:lstStyle/>
          <a:p>
            <a:r>
              <a:rPr lang="en-IN" sz="2400" dirty="0" smtClean="0">
                <a:latin typeface="Times New Roman" pitchFamily="18" charset="0"/>
                <a:cs typeface="Times New Roman" pitchFamily="18" charset="0"/>
              </a:rPr>
              <a:t>Done gradually and with minimal stress.</a:t>
            </a:r>
          </a:p>
          <a:p>
            <a:r>
              <a:rPr lang="en-IN" sz="2400" dirty="0" smtClean="0">
                <a:latin typeface="Times New Roman" pitchFamily="18" charset="0"/>
                <a:cs typeface="Times New Roman" pitchFamily="18" charset="0"/>
              </a:rPr>
              <a:t>If possible the PL should be acclimated in the hatchery to the expected salinity in the on-growing farms (reduce the stress on stocking).</a:t>
            </a:r>
          </a:p>
          <a:p>
            <a:r>
              <a:rPr lang="en-IN" sz="2400" dirty="0" smtClean="0">
                <a:latin typeface="Times New Roman" pitchFamily="18" charset="0"/>
                <a:cs typeface="Times New Roman" pitchFamily="18" charset="0"/>
              </a:rPr>
              <a:t>There are two main methods for PL transportation from the hatchery to the farm:</a:t>
            </a:r>
          </a:p>
          <a:p>
            <a:pPr>
              <a:buFont typeface="Wingdings" pitchFamily="2" charset="2"/>
              <a:buChar char="Ø"/>
            </a:pPr>
            <a:r>
              <a:rPr lang="en-IN" sz="2400" dirty="0" smtClean="0">
                <a:latin typeface="Times New Roman" pitchFamily="18" charset="0"/>
                <a:cs typeface="Times New Roman" pitchFamily="18" charset="0"/>
              </a:rPr>
              <a:t>transported free in large, aerated tanks or</a:t>
            </a:r>
          </a:p>
          <a:p>
            <a:pPr>
              <a:buFont typeface="Wingdings" pitchFamily="2" charset="2"/>
              <a:buChar char="Ø"/>
            </a:pPr>
            <a:r>
              <a:rPr lang="en-IN" sz="2400" dirty="0" smtClean="0">
                <a:latin typeface="Times New Roman" pitchFamily="18" charset="0"/>
                <a:cs typeface="Times New Roman" pitchFamily="18" charset="0"/>
              </a:rPr>
              <a:t> packed into plastic bags.</a:t>
            </a:r>
          </a:p>
          <a:p>
            <a:r>
              <a:rPr lang="en-US" sz="2400" dirty="0" smtClean="0">
                <a:latin typeface="Times New Roman" pitchFamily="18" charset="0"/>
                <a:cs typeface="Times New Roman" pitchFamily="18" charset="0"/>
              </a:rPr>
              <a:t>Temperature = low.</a:t>
            </a:r>
            <a:endParaRPr lang="en-IN"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40534" t="35356" r="13084" b="22553"/>
          <a:stretch>
            <a:fillRect/>
          </a:stretch>
        </p:blipFill>
        <p:spPr bwMode="auto">
          <a:xfrm>
            <a:off x="4215384" y="4038600"/>
            <a:ext cx="4928616"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buFont typeface="Wingdings" pitchFamily="2" charset="2"/>
              <a:buChar char="v"/>
            </a:pPr>
            <a:r>
              <a:rPr lang="en-US" sz="3200" b="1" u="sng" dirty="0" smtClean="0">
                <a:solidFill>
                  <a:schemeClr val="accent1"/>
                </a:solidFill>
                <a:latin typeface="Times New Roman" pitchFamily="18" charset="0"/>
                <a:cs typeface="Times New Roman" pitchFamily="18" charset="0"/>
              </a:rPr>
              <a:t>Nursery rearing facilities</a:t>
            </a:r>
            <a:endParaRPr lang="en-IN" sz="3200" dirty="0"/>
          </a:p>
        </p:txBody>
      </p:sp>
      <p:sp>
        <p:nvSpPr>
          <p:cNvPr id="3" name="Content Placeholder 2"/>
          <p:cNvSpPr>
            <a:spLocks noGrp="1"/>
          </p:cNvSpPr>
          <p:nvPr>
            <p:ph sz="half" idx="1"/>
          </p:nvPr>
        </p:nvSpPr>
        <p:spPr>
          <a:xfrm>
            <a:off x="228600" y="1143000"/>
            <a:ext cx="4267200" cy="4983163"/>
          </a:xfrm>
        </p:spPr>
        <p:txBody>
          <a:bodyPr>
            <a:normAutofit/>
          </a:bodyPr>
          <a:lstStyle/>
          <a:p>
            <a:pPr algn="ctr">
              <a:buNone/>
            </a:pPr>
            <a:r>
              <a:rPr lang="en-US" sz="2400" b="1" u="sng" dirty="0" smtClean="0">
                <a:latin typeface="Times New Roman" pitchFamily="18" charset="0"/>
                <a:cs typeface="Times New Roman" pitchFamily="18" charset="0"/>
              </a:rPr>
              <a:t>PRIMARY NURSING</a:t>
            </a:r>
          </a:p>
          <a:p>
            <a:pPr algn="just"/>
            <a:r>
              <a:rPr lang="en-IN" sz="2400" dirty="0" smtClean="0">
                <a:latin typeface="Times New Roman" pitchFamily="18" charset="0"/>
                <a:cs typeface="Times New Roman" pitchFamily="18" charset="0"/>
              </a:rPr>
              <a:t>Transfer of young PL.</a:t>
            </a:r>
          </a:p>
          <a:p>
            <a:pPr algn="just"/>
            <a:r>
              <a:rPr lang="en-US" sz="2400" dirty="0" smtClean="0">
                <a:latin typeface="Times New Roman" pitchFamily="18" charset="0"/>
                <a:cs typeface="Times New Roman" pitchFamily="18" charset="0"/>
              </a:rPr>
              <a:t>Kept only for 2 weeks.</a:t>
            </a:r>
          </a:p>
          <a:p>
            <a:pPr algn="just"/>
            <a:r>
              <a:rPr lang="en-IN" sz="2400" dirty="0" smtClean="0">
                <a:latin typeface="Times New Roman" pitchFamily="18" charset="0"/>
                <a:cs typeface="Times New Roman" pitchFamily="18" charset="0"/>
              </a:rPr>
              <a:t>Helps maintain clean culture facilities, as each tank is only stocked for a maximum of two weeks.</a:t>
            </a:r>
            <a:endParaRPr lang="en-IN"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143000"/>
            <a:ext cx="4038600" cy="4983163"/>
          </a:xfrm>
        </p:spPr>
        <p:txBody>
          <a:bodyPr>
            <a:normAutofit/>
          </a:bodyPr>
          <a:lstStyle/>
          <a:p>
            <a:pPr algn="ctr">
              <a:buNone/>
            </a:pPr>
            <a:r>
              <a:rPr lang="en-US" sz="2400" b="1" u="sng" dirty="0" smtClean="0">
                <a:latin typeface="Times New Roman" pitchFamily="18" charset="0"/>
                <a:cs typeface="Times New Roman" pitchFamily="18" charset="0"/>
              </a:rPr>
              <a:t>SECONDARY NURSING</a:t>
            </a:r>
          </a:p>
          <a:p>
            <a:pPr algn="just"/>
            <a:r>
              <a:rPr lang="en-US" sz="2400" dirty="0" smtClean="0">
                <a:latin typeface="Times New Roman" pitchFamily="18" charset="0"/>
                <a:cs typeface="Times New Roman" pitchFamily="18" charset="0"/>
              </a:rPr>
              <a:t>H</a:t>
            </a:r>
            <a:r>
              <a:rPr lang="en-IN" sz="2400" dirty="0" err="1" smtClean="0">
                <a:latin typeface="Times New Roman" pitchFamily="18" charset="0"/>
                <a:cs typeface="Times New Roman" pitchFamily="18" charset="0"/>
              </a:rPr>
              <a:t>arvest</a:t>
            </a:r>
            <a:r>
              <a:rPr lang="en-IN" sz="2400" dirty="0" smtClean="0">
                <a:latin typeface="Times New Roman" pitchFamily="18" charset="0"/>
                <a:cs typeface="Times New Roman" pitchFamily="18" charset="0"/>
              </a:rPr>
              <a:t> of older PL.</a:t>
            </a:r>
          </a:p>
          <a:p>
            <a:pPr algn="just"/>
            <a:r>
              <a:rPr lang="en-US" sz="2400" dirty="0" smtClean="0">
                <a:latin typeface="Times New Roman" pitchFamily="18" charset="0"/>
                <a:cs typeface="Times New Roman" pitchFamily="18" charset="0"/>
              </a:rPr>
              <a:t>Kept for 2 -3 weeks.</a:t>
            </a:r>
          </a:p>
          <a:p>
            <a:pPr algn="just"/>
            <a:r>
              <a:rPr lang="en-IN" sz="2400" dirty="0" smtClean="0">
                <a:latin typeface="Times New Roman" pitchFamily="18" charset="0"/>
                <a:cs typeface="Times New Roman" pitchFamily="18" charset="0"/>
              </a:rPr>
              <a:t>Enhance their fitness for stocking and minimize culture time in the ponds</a:t>
            </a:r>
            <a:endParaRPr lang="en-IN" sz="24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l="34855" t="33672" r="14030" b="19186"/>
          <a:stretch>
            <a:fillRect/>
          </a:stretch>
        </p:blipFill>
        <p:spPr bwMode="auto">
          <a:xfrm>
            <a:off x="2133600" y="4114800"/>
            <a:ext cx="4724400" cy="2449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5923.j.scit.20130301.01_016.gif"/>
          <p:cNvPicPr>
            <a:picLocks noGrp="1" noChangeAspect="1"/>
          </p:cNvPicPr>
          <p:nvPr>
            <p:ph idx="1"/>
          </p:nvPr>
        </p:nvPicPr>
        <p:blipFill>
          <a:blip r:embed="rId2" cstate="print"/>
          <a:srcRect t="6849" b="6849"/>
          <a:stretch>
            <a:fillRect/>
          </a:stretch>
        </p:blipFill>
        <p:spPr>
          <a:xfrm>
            <a:off x="533400" y="381000"/>
            <a:ext cx="7880351" cy="5334000"/>
          </a:xfrm>
        </p:spPr>
      </p:pic>
      <p:sp>
        <p:nvSpPr>
          <p:cNvPr id="5" name="TextBox 4"/>
          <p:cNvSpPr txBox="1"/>
          <p:nvPr/>
        </p:nvSpPr>
        <p:spPr>
          <a:xfrm>
            <a:off x="762000" y="5943600"/>
            <a:ext cx="7467600" cy="707886"/>
          </a:xfrm>
          <a:prstGeom prst="rect">
            <a:avLst/>
          </a:prstGeom>
          <a:noFill/>
        </p:spPr>
        <p:txBody>
          <a:bodyPr wrap="square" rtlCol="0">
            <a:spAutoFit/>
          </a:bodyPr>
          <a:lstStyle/>
          <a:p>
            <a:pPr algn="ctr"/>
            <a:r>
              <a:rPr lang="en-US" sz="2000" b="1" u="sng" dirty="0" smtClean="0">
                <a:solidFill>
                  <a:srgbClr val="0070C0"/>
                </a:solidFill>
                <a:latin typeface="Times New Roman" pitchFamily="18" charset="0"/>
                <a:cs typeface="Times New Roman" pitchFamily="18" charset="0"/>
              </a:rPr>
              <a:t>Average production rate, growth rate and survival rate of P.monodon</a:t>
            </a:r>
            <a:endParaRPr lang="en-US" sz="2000" b="1" u="sng"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800" b="1" u="sng" dirty="0" smtClean="0">
                <a:solidFill>
                  <a:schemeClr val="accent2"/>
                </a:solidFill>
                <a:latin typeface="Times New Roman" pitchFamily="18" charset="0"/>
                <a:cs typeface="Times New Roman" pitchFamily="18" charset="0"/>
              </a:rPr>
              <a:t>Refrences:</a:t>
            </a:r>
            <a:endParaRPr lang="en-US" sz="2800" b="1" u="sng"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pPr algn="just">
              <a:lnSpc>
                <a:spcPct val="120000"/>
              </a:lnSpc>
            </a:pPr>
            <a:r>
              <a:rPr lang="en-IN" dirty="0" err="1" smtClean="0">
                <a:latin typeface="Times New Roman" pitchFamily="18" charset="0"/>
                <a:cs typeface="Times New Roman" pitchFamily="18" charset="0"/>
              </a:rPr>
              <a:t>Gracia</a:t>
            </a:r>
            <a:r>
              <a:rPr lang="en-IN" dirty="0" smtClean="0">
                <a:latin typeface="Times New Roman" pitchFamily="18" charset="0"/>
                <a:cs typeface="Times New Roman" pitchFamily="18" charset="0"/>
              </a:rPr>
              <a:t>(1996)."White shrimp (</a:t>
            </a:r>
            <a:r>
              <a:rPr lang="en-IN" i="1" dirty="0" smtClean="0">
                <a:latin typeface="Times New Roman" pitchFamily="18" charset="0"/>
                <a:cs typeface="Times New Roman" pitchFamily="18" charset="0"/>
              </a:rPr>
              <a:t>Penaeus </a:t>
            </a:r>
            <a:r>
              <a:rPr lang="en-IN" i="1" dirty="0" err="1" smtClean="0">
                <a:latin typeface="Times New Roman" pitchFamily="18" charset="0"/>
                <a:cs typeface="Times New Roman" pitchFamily="18" charset="0"/>
              </a:rPr>
              <a:t>setiferus</a:t>
            </a:r>
            <a:r>
              <a:rPr lang="en-IN" i="1" dirty="0" smtClean="0">
                <a:latin typeface="Times New Roman" pitchFamily="18" charset="0"/>
                <a:cs typeface="Times New Roman" pitchFamily="18" charset="0"/>
              </a:rPr>
              <a:t>) recruitment overfishing". Marine and Freshwater Research 47 (1): 59–65.doi:10.1071/MF9960059.</a:t>
            </a:r>
          </a:p>
          <a:p>
            <a:pPr algn="just">
              <a:lnSpc>
                <a:spcPct val="120000"/>
              </a:lnSpc>
              <a:buNone/>
            </a:pPr>
            <a:endParaRPr lang="en-IN" i="1" dirty="0" smtClean="0">
              <a:latin typeface="Times New Roman" pitchFamily="18" charset="0"/>
              <a:cs typeface="Times New Roman" pitchFamily="18" charset="0"/>
            </a:endParaRPr>
          </a:p>
          <a:p>
            <a:pPr algn="just">
              <a:lnSpc>
                <a:spcPct val="120000"/>
              </a:lnSpc>
            </a:pPr>
            <a:r>
              <a:rPr lang="en-IN" dirty="0" err="1" smtClean="0">
                <a:latin typeface="Times New Roman" pitchFamily="18" charset="0"/>
                <a:cs typeface="Times New Roman" pitchFamily="18" charset="0"/>
              </a:rPr>
              <a:t>Apud</a:t>
            </a:r>
            <a:r>
              <a:rPr lang="en-IN" dirty="0" smtClean="0">
                <a:latin typeface="Times New Roman" pitchFamily="18" charset="0"/>
                <a:cs typeface="Times New Roman" pitchFamily="18" charset="0"/>
              </a:rPr>
              <a:t> F, Primavera JH, Torres PL Jr. 1983. Farming of prawns and shrimps. Extension </a:t>
            </a:r>
            <a:r>
              <a:rPr lang="en-IN" dirty="0" err="1" smtClean="0">
                <a:latin typeface="Times New Roman" pitchFamily="18" charset="0"/>
                <a:cs typeface="Times New Roman" pitchFamily="18" charset="0"/>
              </a:rPr>
              <a:t>manual,no</a:t>
            </a:r>
            <a:r>
              <a:rPr lang="en-IN" dirty="0" smtClean="0">
                <a:latin typeface="Times New Roman" pitchFamily="18" charset="0"/>
                <a:cs typeface="Times New Roman" pitchFamily="18" charset="0"/>
              </a:rPr>
              <a:t>. 5, 3rd ed. </a:t>
            </a:r>
            <a:r>
              <a:rPr lang="en-IN" dirty="0" err="1" smtClean="0">
                <a:latin typeface="Times New Roman" pitchFamily="18" charset="0"/>
                <a:cs typeface="Times New Roman" pitchFamily="18" charset="0"/>
              </a:rPr>
              <a:t>Tigbauan</a:t>
            </a:r>
            <a:r>
              <a:rPr lang="en-IN" dirty="0" smtClean="0">
                <a:latin typeface="Times New Roman" pitchFamily="18" charset="0"/>
                <a:cs typeface="Times New Roman" pitchFamily="18" charset="0"/>
              </a:rPr>
              <a:t>, Iloilo: SEAFDEC Aquaculture Department. 67 p.</a:t>
            </a:r>
          </a:p>
          <a:p>
            <a:pPr algn="just">
              <a:lnSpc>
                <a:spcPct val="120000"/>
              </a:lnSpc>
              <a:buNone/>
            </a:pPr>
            <a:endParaRPr lang="en-IN" dirty="0" smtClean="0">
              <a:latin typeface="Times New Roman" pitchFamily="18" charset="0"/>
              <a:cs typeface="Times New Roman" pitchFamily="18" charset="0"/>
            </a:endParaRPr>
          </a:p>
          <a:p>
            <a:pPr algn="just">
              <a:lnSpc>
                <a:spcPct val="120000"/>
              </a:lnSpc>
            </a:pPr>
            <a:r>
              <a:rPr lang="en-IN" dirty="0" smtClean="0">
                <a:latin typeface="Times New Roman" pitchFamily="18" charset="0"/>
                <a:cs typeface="Times New Roman" pitchFamily="18" charset="0"/>
              </a:rPr>
              <a:t>Israel DC, </a:t>
            </a:r>
            <a:r>
              <a:rPr lang="en-IN" dirty="0" err="1" smtClean="0">
                <a:latin typeface="Times New Roman" pitchFamily="18" charset="0"/>
                <a:cs typeface="Times New Roman" pitchFamily="18" charset="0"/>
              </a:rPr>
              <a:t>Agbayani</a:t>
            </a:r>
            <a:r>
              <a:rPr lang="en-IN" dirty="0" smtClean="0">
                <a:latin typeface="Times New Roman" pitchFamily="18" charset="0"/>
                <a:cs typeface="Times New Roman" pitchFamily="18" charset="0"/>
              </a:rPr>
              <a:t> RF, de la Pena DT Jr. 1986. Comparative economic analysis of different scales of prawn (Penaeus monodon) hatchery production systems. Asian Fisheries Social Science Research Network research report, no. 7. </a:t>
            </a:r>
            <a:r>
              <a:rPr lang="en-IN" dirty="0" err="1" smtClean="0">
                <a:latin typeface="Times New Roman" pitchFamily="18" charset="0"/>
                <a:cs typeface="Times New Roman" pitchFamily="18" charset="0"/>
              </a:rPr>
              <a:t>Tigbauan</a:t>
            </a:r>
            <a:r>
              <a:rPr lang="en-IN" dirty="0" smtClean="0">
                <a:latin typeface="Times New Roman" pitchFamily="18" charset="0"/>
                <a:cs typeface="Times New Roman" pitchFamily="18" charset="0"/>
              </a:rPr>
              <a:t>, Iloilo: AFSSRN-SEAFDEC AQD Team, SEAFDEC Aquaculture Department. 105 p.</a:t>
            </a:r>
          </a:p>
          <a:p>
            <a:pPr algn="just">
              <a:lnSpc>
                <a:spcPct val="120000"/>
              </a:lnSpc>
              <a:buNone/>
            </a:pPr>
            <a:endParaRPr lang="en-IN" dirty="0" smtClean="0">
              <a:latin typeface="Times New Roman" pitchFamily="18" charset="0"/>
              <a:cs typeface="Times New Roman" pitchFamily="18" charset="0"/>
            </a:endParaRPr>
          </a:p>
          <a:p>
            <a:pPr algn="just">
              <a:lnSpc>
                <a:spcPct val="120000"/>
              </a:lnSpc>
            </a:pPr>
            <a:r>
              <a:rPr lang="en-IN" dirty="0" smtClean="0">
                <a:latin typeface="Times New Roman" pitchFamily="18" charset="0"/>
                <a:cs typeface="Times New Roman" pitchFamily="18" charset="0"/>
              </a:rPr>
              <a:t>Villegas CT, Ti TL, Kanazawa A. 1980. The effects of feeds and feeding levels in the survival of a prawn, </a:t>
            </a:r>
            <a:r>
              <a:rPr lang="en-IN" i="1" dirty="0" smtClean="0">
                <a:latin typeface="Times New Roman" pitchFamily="18" charset="0"/>
                <a:cs typeface="Times New Roman" pitchFamily="18" charset="0"/>
              </a:rPr>
              <a:t>Penaeus monodon larvae. </a:t>
            </a:r>
            <a:r>
              <a:rPr lang="en-IN" i="1" dirty="0" err="1" smtClean="0">
                <a:latin typeface="Times New Roman" pitchFamily="18" charset="0"/>
                <a:cs typeface="Times New Roman" pitchFamily="18" charset="0"/>
              </a:rPr>
              <a:t>Mem</a:t>
            </a:r>
            <a:r>
              <a:rPr lang="en-IN" i="1" dirty="0" smtClean="0">
                <a:latin typeface="Times New Roman" pitchFamily="18" charset="0"/>
                <a:cs typeface="Times New Roman" pitchFamily="18" charset="0"/>
              </a:rPr>
              <a:t>. Kagoshima Univ. Res. Cent. </a:t>
            </a:r>
            <a:r>
              <a:rPr lang="en-IN" i="1" dirty="0" err="1" smtClean="0">
                <a:latin typeface="Times New Roman" pitchFamily="18" charset="0"/>
                <a:cs typeface="Times New Roman" pitchFamily="18" charset="0"/>
              </a:rPr>
              <a:t>South.Pac</a:t>
            </a:r>
            <a:r>
              <a:rPr lang="en-IN" i="1" dirty="0" smtClean="0">
                <a:latin typeface="Times New Roman" pitchFamily="18" charset="0"/>
                <a:cs typeface="Times New Roman" pitchFamily="18" charset="0"/>
              </a:rPr>
              <a:t>. l(l):51-55.</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jpg"/>
          <p:cNvPicPr>
            <a:picLocks noGrp="1" noChangeAspect="1"/>
          </p:cNvPicPr>
          <p:nvPr>
            <p:ph idx="1"/>
          </p:nvPr>
        </p:nvPicPr>
        <p:blipFill>
          <a:blip r:embed="rId2" cstate="print"/>
          <a:stretch>
            <a:fillRect/>
          </a:stretch>
        </p:blipFill>
        <p:spPr>
          <a:xfrm>
            <a:off x="2590800" y="457200"/>
            <a:ext cx="6019800" cy="5174043"/>
          </a:xfrm>
        </p:spPr>
      </p:pic>
      <p:sp>
        <p:nvSpPr>
          <p:cNvPr id="7" name="Rectangle 6"/>
          <p:cNvSpPr/>
          <p:nvPr/>
        </p:nvSpPr>
        <p:spPr>
          <a:xfrm>
            <a:off x="304800" y="4572000"/>
            <a:ext cx="3810000" cy="646331"/>
          </a:xfrm>
          <a:prstGeom prst="rect">
            <a:avLst/>
          </a:prstGeom>
        </p:spPr>
        <p:txBody>
          <a:bodyPr wrap="square">
            <a:spAutoFit/>
          </a:bodyPr>
          <a:lstStyle/>
          <a:p>
            <a:r>
              <a:rPr lang="en-US" sz="3600" b="1" dirty="0" smtClean="0">
                <a:solidFill>
                  <a:schemeClr val="tx2"/>
                </a:solidFill>
                <a:latin typeface="Times New Roman" pitchFamily="18" charset="0"/>
                <a:cs typeface="Times New Roman" pitchFamily="18" charset="0"/>
              </a:rPr>
              <a:t>THANK YOU….</a:t>
            </a:r>
            <a:endParaRPr lang="en-IN" sz="3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752600" y="6096000"/>
            <a:ext cx="5867400" cy="381000"/>
          </a:xfrm>
          <a:prstGeom prst="rect">
            <a:avLst/>
          </a:prstGeom>
          <a:noFill/>
        </p:spPr>
        <p:txBody>
          <a:bodyPr wrap="square" rtlCol="0">
            <a:spAutoFit/>
          </a:bodyPr>
          <a:lstStyle/>
          <a:p>
            <a:pPr algn="ctr"/>
            <a:r>
              <a:rPr lang="en-US" b="1" u="sng" dirty="0" smtClean="0">
                <a:solidFill>
                  <a:srgbClr val="0070C0"/>
                </a:solidFill>
                <a:latin typeface="Times New Roman" pitchFamily="18" charset="0"/>
                <a:cs typeface="Times New Roman" pitchFamily="18" charset="0"/>
              </a:rPr>
              <a:t>Life history of P. monodon </a:t>
            </a:r>
            <a:endParaRPr lang="en-US" b="1" u="sng" dirty="0">
              <a:solidFill>
                <a:srgbClr val="0070C0"/>
              </a:solidFill>
              <a:latin typeface="Times New Roman" pitchFamily="18" charset="0"/>
              <a:cs typeface="Times New Roman" pitchFamily="18" charset="0"/>
            </a:endParaRPr>
          </a:p>
        </p:txBody>
      </p:sp>
      <p:pic>
        <p:nvPicPr>
          <p:cNvPr id="3" name="Content Placeholder 2"/>
          <p:cNvPicPr>
            <a:picLocks noGrp="1" noChangeAspect="1" noChangeArrowheads="1"/>
          </p:cNvPicPr>
          <p:nvPr>
            <p:ph idx="1"/>
          </p:nvPr>
        </p:nvPicPr>
        <p:blipFill>
          <a:blip r:embed="rId2" cstate="print"/>
          <a:srcRect l="16854" t="15698" r="15907" b="21689"/>
          <a:stretch>
            <a:fillRect/>
          </a:stretch>
        </p:blipFill>
        <p:spPr bwMode="auto">
          <a:xfrm>
            <a:off x="152400" y="0"/>
            <a:ext cx="88392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4040188" cy="639762"/>
          </a:xfrm>
        </p:spPr>
        <p:txBody>
          <a:bodyPr>
            <a:normAutofit/>
          </a:bodyPr>
          <a:lstStyle/>
          <a:p>
            <a:r>
              <a:rPr lang="en-US" sz="1800" dirty="0" smtClean="0">
                <a:latin typeface="Times New Roman" pitchFamily="18" charset="0"/>
                <a:cs typeface="Times New Roman" pitchFamily="18" charset="0"/>
              </a:rPr>
              <a:t>MALE REPRODUCTIVE ORGAN </a:t>
            </a:r>
            <a:endParaRPr lang="en-US" sz="1800" dirty="0">
              <a:latin typeface="Times New Roman" pitchFamily="18" charset="0"/>
              <a:cs typeface="Times New Roman" pitchFamily="18" charset="0"/>
            </a:endParaRPr>
          </a:p>
        </p:txBody>
      </p:sp>
      <p:pic>
        <p:nvPicPr>
          <p:cNvPr id="7" name="Content Placeholder 6" descr="AC765T27.gif"/>
          <p:cNvPicPr>
            <a:picLocks noGrp="1" noChangeAspect="1"/>
          </p:cNvPicPr>
          <p:nvPr>
            <p:ph sz="half" idx="2"/>
          </p:nvPr>
        </p:nvPicPr>
        <p:blipFill>
          <a:blip r:embed="rId2"/>
          <a:srcRect l="28291" t="55120" r="45304"/>
          <a:stretch>
            <a:fillRect/>
          </a:stretch>
        </p:blipFill>
        <p:spPr>
          <a:xfrm>
            <a:off x="838200" y="1676400"/>
            <a:ext cx="2547090" cy="3671221"/>
          </a:xfrm>
        </p:spPr>
      </p:pic>
      <p:sp>
        <p:nvSpPr>
          <p:cNvPr id="5" name="Text Placeholder 4"/>
          <p:cNvSpPr>
            <a:spLocks noGrp="1"/>
          </p:cNvSpPr>
          <p:nvPr>
            <p:ph type="body" sz="quarter" idx="3"/>
          </p:nvPr>
        </p:nvSpPr>
        <p:spPr>
          <a:xfrm>
            <a:off x="4648200" y="457200"/>
            <a:ext cx="4117975" cy="639762"/>
          </a:xfrm>
        </p:spPr>
        <p:txBody>
          <a:bodyPr>
            <a:normAutofit/>
          </a:bodyPr>
          <a:lstStyle/>
          <a:p>
            <a:r>
              <a:rPr lang="en-US" sz="1800" dirty="0" smtClean="0">
                <a:latin typeface="Times New Roman" pitchFamily="18" charset="0"/>
                <a:cs typeface="Times New Roman" pitchFamily="18" charset="0"/>
              </a:rPr>
              <a:t>FEMALE REPRODUCTIVE ORGAN</a:t>
            </a:r>
            <a:endParaRPr lang="en-US" sz="1800" dirty="0">
              <a:latin typeface="Times New Roman" pitchFamily="18" charset="0"/>
              <a:cs typeface="Times New Roman" pitchFamily="18" charset="0"/>
            </a:endParaRPr>
          </a:p>
        </p:txBody>
      </p:sp>
      <p:pic>
        <p:nvPicPr>
          <p:cNvPr id="8" name="Content Placeholder 7" descr="AC765T27.gif"/>
          <p:cNvPicPr>
            <a:picLocks noGrp="1" noChangeAspect="1"/>
          </p:cNvPicPr>
          <p:nvPr>
            <p:ph sz="quarter" idx="4"/>
          </p:nvPr>
        </p:nvPicPr>
        <p:blipFill>
          <a:blip r:embed="rId2"/>
          <a:srcRect l="60408" t="52895"/>
          <a:stretch>
            <a:fillRect/>
          </a:stretch>
        </p:blipFill>
        <p:spPr>
          <a:xfrm>
            <a:off x="4724400" y="1600200"/>
            <a:ext cx="3639385" cy="3671894"/>
          </a:xfrm>
        </p:spPr>
      </p:pic>
      <p:sp>
        <p:nvSpPr>
          <p:cNvPr id="11" name="TextBox 10"/>
          <p:cNvSpPr txBox="1"/>
          <p:nvPr/>
        </p:nvSpPr>
        <p:spPr>
          <a:xfrm>
            <a:off x="1143000" y="5410200"/>
            <a:ext cx="2667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PETASMA</a:t>
            </a:r>
            <a:endParaRPr lang="en-US" b="1" dirty="0">
              <a:latin typeface="Times New Roman" pitchFamily="18" charset="0"/>
              <a:cs typeface="Times New Roman" pitchFamily="18" charset="0"/>
            </a:endParaRPr>
          </a:p>
        </p:txBody>
      </p:sp>
      <p:sp>
        <p:nvSpPr>
          <p:cNvPr id="12" name="TextBox 11"/>
          <p:cNvSpPr txBox="1"/>
          <p:nvPr/>
        </p:nvSpPr>
        <p:spPr>
          <a:xfrm>
            <a:off x="5257800" y="5410200"/>
            <a:ext cx="2667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THELYCUM</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IN" sz="2400" dirty="0" smtClean="0">
                <a:latin typeface="Times New Roman" pitchFamily="18" charset="0"/>
                <a:cs typeface="Times New Roman" pitchFamily="18" charset="0"/>
              </a:rPr>
              <a:t>Penaeus monodon is the most widely cultured prawn species in the world.</a:t>
            </a:r>
          </a:p>
          <a:p>
            <a:pPr>
              <a:buNone/>
            </a:pPr>
            <a:endParaRPr lang="en-IN" sz="2400" dirty="0" smtClean="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l="15741" t="10148" r="15741" b="14094"/>
          <a:stretch>
            <a:fillRect/>
          </a:stretch>
        </p:blipFill>
        <p:spPr bwMode="auto">
          <a:xfrm>
            <a:off x="381000" y="1066800"/>
            <a:ext cx="8305800" cy="516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668963"/>
          </a:xfrm>
        </p:spPr>
        <p:txBody>
          <a:bodyPr/>
          <a:lstStyle/>
          <a:p>
            <a:pPr algn="just">
              <a:buNone/>
            </a:pPr>
            <a:r>
              <a:rPr lang="en-IN" sz="2400" dirty="0" smtClean="0">
                <a:latin typeface="Times New Roman" pitchFamily="18" charset="0"/>
                <a:cs typeface="Times New Roman" pitchFamily="18" charset="0"/>
              </a:rPr>
              <a:t>    India has significant potential for aquaculture development, of the 1 190 900 ha of land available for shrimp aquaculture, the current area under culture is about 155 000 ha.</a:t>
            </a:r>
          </a:p>
          <a:p>
            <a:pPr>
              <a:buNone/>
            </a:pPr>
            <a:endParaRPr lang="en-IN" dirty="0"/>
          </a:p>
        </p:txBody>
      </p:sp>
      <p:pic>
        <p:nvPicPr>
          <p:cNvPr id="6" name="Picture 2"/>
          <p:cNvPicPr>
            <a:picLocks noChangeAspect="1" noChangeArrowheads="1"/>
          </p:cNvPicPr>
          <p:nvPr/>
        </p:nvPicPr>
        <p:blipFill>
          <a:blip r:embed="rId2" cstate="print"/>
          <a:srcRect l="26336" t="33963" r="29175" b="32655"/>
          <a:stretch>
            <a:fillRect/>
          </a:stretch>
        </p:blipFill>
        <p:spPr bwMode="auto">
          <a:xfrm>
            <a:off x="152400" y="1981200"/>
            <a:ext cx="863584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C00000"/>
                </a:solidFill>
                <a:latin typeface="Times New Roman" pitchFamily="18" charset="0"/>
                <a:cs typeface="Times New Roman" pitchFamily="18" charset="0"/>
              </a:rPr>
              <a:t>BROODSTOCK MANGEMENT </a:t>
            </a:r>
            <a:endParaRPr lang="en-IN" b="1"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295400"/>
            <a:ext cx="8229600" cy="4830763"/>
          </a:xfrm>
        </p:spPr>
        <p:txBody>
          <a:bodyPr>
            <a:normAutofit/>
          </a:bodyPr>
          <a:lstStyle/>
          <a:p>
            <a:pPr algn="just"/>
            <a:r>
              <a:rPr lang="en-IN" sz="2400" b="1" dirty="0" smtClean="0">
                <a:latin typeface="Times New Roman" pitchFamily="18" charset="0"/>
                <a:cs typeface="Times New Roman" pitchFamily="18" charset="0"/>
              </a:rPr>
              <a:t>Broodstock</a:t>
            </a:r>
            <a:r>
              <a:rPr lang="en-IN" sz="2400" dirty="0" smtClean="0">
                <a:latin typeface="Times New Roman" pitchFamily="18" charset="0"/>
                <a:cs typeface="Times New Roman" pitchFamily="18" charset="0"/>
              </a:rPr>
              <a:t>, are a group of mature individuals used in aquaculture for breeding purposes.</a:t>
            </a:r>
          </a:p>
          <a:p>
            <a:pPr algn="just"/>
            <a:r>
              <a:rPr lang="en-IN" sz="2400" dirty="0" smtClean="0">
                <a:latin typeface="Times New Roman" pitchFamily="18" charset="0"/>
                <a:cs typeface="Times New Roman" pitchFamily="18" charset="0"/>
              </a:rPr>
              <a:t>Broodstock management involves manipulating environmental factors.</a:t>
            </a:r>
          </a:p>
          <a:p>
            <a:pPr algn="just"/>
            <a:r>
              <a:rPr lang="en-US" sz="2400" dirty="0" smtClean="0">
                <a:latin typeface="Times New Roman" pitchFamily="18" charset="0"/>
                <a:cs typeface="Times New Roman" pitchFamily="18" charset="0"/>
              </a:rPr>
              <a:t>Major advantage : </a:t>
            </a:r>
            <a:r>
              <a:rPr lang="en-IN" sz="2400" dirty="0" smtClean="0">
                <a:latin typeface="Times New Roman" pitchFamily="18" charset="0"/>
                <a:cs typeface="Times New Roman" pitchFamily="18" charset="0"/>
              </a:rPr>
              <a:t>Holding broodstock in an accessible pond or tank offers readily </a:t>
            </a:r>
            <a:r>
              <a:rPr lang="en-IN" sz="2400" dirty="0" smtClean="0">
                <a:solidFill>
                  <a:srgbClr val="00B050"/>
                </a:solidFill>
                <a:latin typeface="Times New Roman" pitchFamily="18" charset="0"/>
                <a:cs typeface="Times New Roman" pitchFamily="18" charset="0"/>
              </a:rPr>
              <a:t>available breeding adults </a:t>
            </a:r>
            <a:r>
              <a:rPr lang="en-IN" sz="2400" dirty="0" smtClean="0">
                <a:latin typeface="Times New Roman" pitchFamily="18" charset="0"/>
                <a:cs typeface="Times New Roman" pitchFamily="18" charset="0"/>
              </a:rPr>
              <a:t>whenever required.</a:t>
            </a:r>
            <a:endParaRPr lang="en-IN" sz="2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l="25389" t="30306" r="38641" b="24237"/>
          <a:stretch>
            <a:fillRect/>
          </a:stretch>
        </p:blipFill>
        <p:spPr bwMode="auto">
          <a:xfrm>
            <a:off x="5638800" y="4419600"/>
            <a:ext cx="2895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HATCHERY DEVELOPMENT </a:t>
            </a:r>
            <a:endParaRPr lang="en-IN" b="1"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371600"/>
            <a:ext cx="8229600" cy="4754563"/>
          </a:xfrm>
        </p:spPr>
        <p:txBody>
          <a:bodyPr>
            <a:normAutofit/>
          </a:bodyPr>
          <a:lstStyle/>
          <a:p>
            <a:pPr algn="just"/>
            <a:r>
              <a:rPr lang="en-IN" sz="2400" dirty="0" smtClean="0">
                <a:latin typeface="Times New Roman" pitchFamily="18" charset="0"/>
                <a:cs typeface="Times New Roman" pitchFamily="18" charset="0"/>
              </a:rPr>
              <a:t>A hatchery is a resource where </a:t>
            </a:r>
            <a:r>
              <a:rPr lang="en-IN" sz="2400" b="1" dirty="0" smtClean="0">
                <a:solidFill>
                  <a:srgbClr val="FF0000"/>
                </a:solidFill>
                <a:latin typeface="Times New Roman" pitchFamily="18" charset="0"/>
                <a:cs typeface="Times New Roman" pitchFamily="18" charset="0"/>
              </a:rPr>
              <a:t>eggs are incubated and hatched. </a:t>
            </a:r>
          </a:p>
          <a:p>
            <a:pPr algn="just"/>
            <a:r>
              <a:rPr lang="en-IN" sz="2400" dirty="0" smtClean="0">
                <a:latin typeface="Times New Roman" pitchFamily="18" charset="0"/>
                <a:cs typeface="Times New Roman" pitchFamily="18" charset="0"/>
              </a:rPr>
              <a:t>In a hatchery mostly care for the young animals in their first few days or weeks of life is taken, until they are healthy and old enough to be shipped to another location.</a:t>
            </a:r>
          </a:p>
          <a:p>
            <a:pPr algn="just"/>
            <a:r>
              <a:rPr lang="en-IN" sz="2400" dirty="0" smtClean="0">
                <a:latin typeface="Times New Roman" pitchFamily="18" charset="0"/>
                <a:cs typeface="Times New Roman" pitchFamily="18" charset="0"/>
              </a:rPr>
              <a:t>Hatchery development involves cultivation  and breeding of   large number of fishes in an enclosed environment.</a:t>
            </a:r>
            <a:endParaRPr lang="en-IN" sz="2400" dirty="0">
              <a:latin typeface="Times New Roman" pitchFamily="18" charset="0"/>
              <a:cs typeface="Times New Roman" pitchFamily="18" charset="0"/>
            </a:endParaRPr>
          </a:p>
        </p:txBody>
      </p:sp>
      <p:pic>
        <p:nvPicPr>
          <p:cNvPr id="17412" name="Picture 4" descr="http://upload.wikimedia.org/wikipedia/commons/thumb/2/2c/Shrimp_hatchery.jpg/300px-Shrimp_hatchery.jpg"/>
          <p:cNvPicPr>
            <a:picLocks noChangeAspect="1" noChangeArrowheads="1"/>
          </p:cNvPicPr>
          <p:nvPr/>
        </p:nvPicPr>
        <p:blipFill>
          <a:blip r:embed="rId2" cstate="print"/>
          <a:srcRect/>
          <a:stretch>
            <a:fillRect/>
          </a:stretch>
        </p:blipFill>
        <p:spPr bwMode="auto">
          <a:xfrm>
            <a:off x="5638800" y="4419600"/>
            <a:ext cx="2857500" cy="2143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1540</Words>
  <Application>Microsoft Office PowerPoint</Application>
  <PresentationFormat>On-screen Show (4:3)</PresentationFormat>
  <Paragraphs>217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BROODSTOCK AND HATCHERY MANAGEMENT OF  Penaeus monodon </vt:lpstr>
      <vt:lpstr>Penaeus monodon</vt:lpstr>
      <vt:lpstr>BIONOMICS &amp; LIFE HISTORY</vt:lpstr>
      <vt:lpstr>Slide 4</vt:lpstr>
      <vt:lpstr>Slide 5</vt:lpstr>
      <vt:lpstr>Slide 6</vt:lpstr>
      <vt:lpstr>Slide 7</vt:lpstr>
      <vt:lpstr>BROODSTOCK MANGEMENT </vt:lpstr>
      <vt:lpstr>HATCHERY DEVELOPMENT </vt:lpstr>
      <vt:lpstr>Slide 10</vt:lpstr>
      <vt:lpstr>THE OVERALL BROODSTOCK &amp;HATCHERY  MANAGEMENT  IN  P. monodon CAN BE DIVIDED INTO 2 BROAD CATEGORIES:</vt:lpstr>
      <vt:lpstr> Pre- spawning procedures </vt:lpstr>
      <vt:lpstr>CONT….</vt:lpstr>
      <vt:lpstr>Brooder maintenance/Nutrition </vt:lpstr>
      <vt:lpstr>CONT..</vt:lpstr>
      <vt:lpstr>Broodstock holding techniques </vt:lpstr>
      <vt:lpstr>Broodstock maturation  </vt:lpstr>
      <vt:lpstr>Slide 18</vt:lpstr>
      <vt:lpstr>Broodstock Spawning  </vt:lpstr>
      <vt:lpstr>CONT..</vt:lpstr>
      <vt:lpstr>Egg hatching  </vt:lpstr>
      <vt:lpstr>CONT..</vt:lpstr>
      <vt:lpstr>Slide 23</vt:lpstr>
      <vt:lpstr>DISEASE TESTING </vt:lpstr>
      <vt:lpstr>IMPORTANT LARVAL DISEASES</vt:lpstr>
      <vt:lpstr>Post- spawning procedures</vt:lpstr>
      <vt:lpstr>Slide 27</vt:lpstr>
      <vt:lpstr>Larval nutrition and health management </vt:lpstr>
      <vt:lpstr>Slide 29</vt:lpstr>
      <vt:lpstr>Testing/selection of post larvae</vt:lpstr>
      <vt:lpstr>PL harvest and transportation  </vt:lpstr>
      <vt:lpstr>Nursery rearing facilities</vt:lpstr>
      <vt:lpstr>Slide 33</vt:lpstr>
      <vt:lpstr>Refrences: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BROODSTOCK AND HATCHERY MANAGEMENT OF  Penaeus monodon</dc:title>
  <dc:creator>SHRUTI</dc:creator>
  <cp:lastModifiedBy>Admin</cp:lastModifiedBy>
  <cp:revision>121</cp:revision>
  <dcterms:created xsi:type="dcterms:W3CDTF">2006-08-16T00:00:00Z</dcterms:created>
  <dcterms:modified xsi:type="dcterms:W3CDTF">2018-07-30T04:04:31Z</dcterms:modified>
</cp:coreProperties>
</file>